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slideLayouts/slideLayout5.xml" ContentType="application/vnd.openxmlformats-officedocument.presentationml.slideLayout+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docProps/app.xml" ContentType="application/vnd.openxmlformats-officedocument.extended-properties+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16.xml" ContentType="application/vnd.openxmlformats-officedocument.presentationml.slide+xml"/>
  <Override PartName="/ppt/slideLayouts/slideLayout13.xml" ContentType="application/vnd.openxmlformats-officedocument.presentationml.slideLayout+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14.xml" ContentType="application/vnd.openxmlformats-officedocument.presentationml.slideLayout+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8" r:id="rId3"/>
    <p:sldId id="263" r:id="rId4"/>
    <p:sldId id="264" r:id="rId5"/>
    <p:sldId id="257" r:id="rId6"/>
    <p:sldId id="259" r:id="rId7"/>
    <p:sldId id="262" r:id="rId8"/>
    <p:sldId id="260" r:id="rId9"/>
    <p:sldId id="269" r:id="rId10"/>
    <p:sldId id="261" r:id="rId11"/>
    <p:sldId id="266" r:id="rId12"/>
    <p:sldId id="267" r:id="rId13"/>
    <p:sldId id="268" r:id="rId14"/>
    <p:sldId id="270" r:id="rId15"/>
    <p:sldId id="271" r:id="rId16"/>
    <p:sldId id="272" r:id="rId17"/>
    <p:sldId id="273" r:id="rId18"/>
    <p:sldId id="274" r:id="rId19"/>
    <p:sldId id="275" r:id="rId20"/>
    <p:sldId id="276" r:id="rId21"/>
    <p:sldId id="279" r:id="rId22"/>
    <p:sldId id="277" r:id="rId23"/>
    <p:sldId id="280" r:id="rId24"/>
    <p:sldId id="281" r:id="rId25"/>
    <p:sldId id="282" r:id="rId26"/>
    <p:sldId id="283" r:id="rId27"/>
    <p:sldId id="288" r:id="rId28"/>
    <p:sldId id="284" r:id="rId29"/>
    <p:sldId id="289" r:id="rId30"/>
    <p:sldId id="285" r:id="rId31"/>
    <p:sldId id="290" r:id="rId32"/>
    <p:sldId id="286" r:id="rId33"/>
    <p:sldId id="287" r:id="rId34"/>
    <p:sldId id="291" r:id="rId35"/>
    <p:sldId id="294" r:id="rId36"/>
    <p:sldId id="292" r:id="rId37"/>
    <p:sldId id="293"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5" d="100"/>
          <a:sy n="85" d="100"/>
        </p:scale>
        <p:origin x="-101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Rectangle 8"/>
          <p:cNvSpPr/>
          <p:nvPr/>
        </p:nvSpPr>
        <p:spPr>
          <a:xfrm>
            <a:off x="646113" y="1447800"/>
            <a:ext cx="7851775" cy="3200400"/>
          </a:xfrm>
          <a:prstGeom prst="rect">
            <a:avLst/>
          </a:prstGeom>
          <a:noFill/>
        </p:spPr>
        <p:style>
          <a:lnRef idx="1">
            <a:schemeClr val="dk1"/>
          </a:lnRef>
          <a:fillRef idx="3">
            <a:schemeClr val="dk1"/>
          </a:fillRef>
          <a:effectRef idx="2">
            <a:schemeClr val="dk1"/>
          </a:effectRef>
          <a:fontRef idx="minor">
            <a:schemeClr val="lt1"/>
          </a:fontRef>
        </p:style>
        <p:txBody>
          <a:bodyPr rtlCol="0" anchor="ctr"/>
          <a:lstStyle/>
          <a:p>
            <a:pPr algn="ctr"/>
            <a:endParaRPr/>
          </a:p>
        </p:txBody>
      </p:sp>
      <p:sp>
        <p:nvSpPr>
          <p:cNvPr id="2" name="Title 1"/>
          <p:cNvSpPr>
            <a:spLocks noGrp="1"/>
          </p:cNvSpPr>
          <p:nvPr>
            <p:ph type="ctrTitle"/>
          </p:nvPr>
        </p:nvSpPr>
        <p:spPr>
          <a:xfrm>
            <a:off x="658813" y="1537447"/>
            <a:ext cx="7826281" cy="1627093"/>
          </a:xfrm>
        </p:spPr>
        <p:txBody>
          <a:bodyPr vert="horz" lIns="91440" tIns="45720" rIns="91440" bIns="45720" rtlCol="0" anchor="b" anchorCtr="0">
            <a:noAutofit/>
          </a:bodyPr>
          <a:lstStyle>
            <a:lvl1pPr algn="ctr" defTabSz="914400" rtl="0" eaLnBrk="1" latinLnBrk="0" hangingPunct="1">
              <a:spcBef>
                <a:spcPct val="0"/>
              </a:spcBef>
              <a:buNone/>
              <a:defRPr sz="5400" kern="1200">
                <a:gradFill>
                  <a:gsLst>
                    <a:gs pos="0">
                      <a:schemeClr val="tx1">
                        <a:lumMod val="85000"/>
                      </a:schemeClr>
                    </a:gs>
                    <a:gs pos="100000">
                      <a:schemeClr val="tx1"/>
                    </a:gs>
                  </a:gsLst>
                  <a:lin ang="16200000" scaled="1"/>
                </a:gra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658813" y="3218329"/>
            <a:ext cx="7826281" cy="860611"/>
          </a:xfrm>
        </p:spPr>
        <p:txBody>
          <a:bodyPr vert="horz" lIns="91440" tIns="45720" rIns="91440" bIns="45720" rtlCol="0">
            <a:normAutofit/>
          </a:bodyPr>
          <a:lstStyle>
            <a:lvl1pPr marL="0" indent="0" algn="ctr" defTabSz="914400" rtl="0" eaLnBrk="1" latinLnBrk="0" hangingPunct="1">
              <a:lnSpc>
                <a:spcPct val="100000"/>
              </a:lnSpc>
              <a:spcBef>
                <a:spcPts val="300"/>
              </a:spcBef>
              <a:buFont typeface="Wingdings 2" pitchFamily="18" charset="2"/>
              <a:buNone/>
              <a:defRPr sz="1800" kern="1200">
                <a:gradFill>
                  <a:gsLst>
                    <a:gs pos="0">
                      <a:schemeClr val="tx1">
                        <a:lumMod val="85000"/>
                      </a:schemeClr>
                    </a:gs>
                    <a:gs pos="100000">
                      <a:schemeClr val="tx1"/>
                    </a:gs>
                  </a:gsLst>
                  <a:lin ang="16200000" scaled="1"/>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2856" y="1600200"/>
            <a:ext cx="3931920" cy="566738"/>
          </a:xfrm>
        </p:spPr>
        <p:txBody>
          <a:bodyPr vert="horz" lIns="91440" tIns="45720" rIns="91440" bIns="45720" rtlCol="0" anchor="b" anchorCtr="0">
            <a:normAutofit/>
          </a:bodyPr>
          <a:lstStyle>
            <a:lvl1pPr algn="l" defTabSz="914400" rtl="0" eaLnBrk="1" latinLnBrk="0" hangingPunct="1">
              <a:spcBef>
                <a:spcPct val="0"/>
              </a:spcBef>
              <a:buNone/>
              <a:defRPr sz="2400" b="0" kern="1200">
                <a:solidFill>
                  <a:schemeClr val="tx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21792" y="457200"/>
            <a:ext cx="3474720" cy="510235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562856" y="2240280"/>
            <a:ext cx="3931920" cy="2103120"/>
          </a:xfrm>
        </p:spPr>
        <p:txBody>
          <a:bodyPr vert="horz" lIns="91440" tIns="45720" rIns="91440" bIns="45720" rtlCol="0">
            <a:normAutofit/>
          </a:bodyPr>
          <a:lstStyle>
            <a:lvl1pPr marL="0" indent="0">
              <a:buNone/>
              <a:defRPr sz="1400" b="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8" name="Freeform 7"/>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82575" y="458788"/>
            <a:ext cx="8577263"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2" name="Title 1"/>
          <p:cNvSpPr>
            <a:spLocks noGrp="1"/>
          </p:cNvSpPr>
          <p:nvPr>
            <p:ph type="title"/>
          </p:nvPr>
        </p:nvSpPr>
        <p:spPr>
          <a:xfrm>
            <a:off x="282575" y="4920520"/>
            <a:ext cx="3931920" cy="1353312"/>
          </a:xfrm>
        </p:spPr>
        <p:txBody>
          <a:bodyPr anchor="t" anchorCtr="0">
            <a:normAutofit/>
          </a:bodyPr>
          <a:lstStyle>
            <a:lvl1pPr algn="l">
              <a:defRPr sz="24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2 Pictures with Caption">
    <p:spTree>
      <p:nvGrpSpPr>
        <p:cNvPr id="1" name=""/>
        <p:cNvGrpSpPr/>
        <p:nvPr/>
      </p:nvGrpSpPr>
      <p:grpSpPr>
        <a:xfrm>
          <a:off x="0" y="0"/>
          <a:ext cx="0" cy="0"/>
          <a:chOff x="0" y="0"/>
          <a:chExt cx="0" cy="0"/>
        </a:xfrm>
      </p:grpSpPr>
      <p:sp>
        <p:nvSpPr>
          <p:cNvPr id="11" name="Picture Placeholder 2"/>
          <p:cNvSpPr>
            <a:spLocks noGrp="1"/>
          </p:cNvSpPr>
          <p:nvPr>
            <p:ph type="pic" idx="14"/>
          </p:nvPr>
        </p:nvSpPr>
        <p:spPr>
          <a:xfrm>
            <a:off x="4745038"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a:off x="282575"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2" name="Title 1"/>
          <p:cNvSpPr>
            <a:spLocks noGrp="1"/>
          </p:cNvSpPr>
          <p:nvPr>
            <p:ph type="title"/>
          </p:nvPr>
        </p:nvSpPr>
        <p:spPr>
          <a:xfrm>
            <a:off x="282575" y="4920520"/>
            <a:ext cx="3931920" cy="1353312"/>
          </a:xfrm>
        </p:spPr>
        <p:txBody>
          <a:bodyPr anchor="t" anchorCtr="0">
            <a:normAutofit/>
          </a:bodyPr>
          <a:lstStyle>
            <a:lvl1pPr algn="l">
              <a:defRPr sz="2400" b="0"/>
            </a:lvl1pPr>
          </a:lstStyle>
          <a:p>
            <a:r>
              <a:rPr lang="en-US" smtClean="0"/>
              <a:t>Click to edit Master title style</a:t>
            </a:r>
            <a:endParaRP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Video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2575" y="4920520"/>
            <a:ext cx="3931920" cy="566738"/>
          </a:xfrm>
        </p:spPr>
        <p:txBody>
          <a:bodyPr anchor="b">
            <a:normAutofit/>
          </a:bodyPr>
          <a:lstStyle>
            <a:lvl1pPr algn="l">
              <a:defRPr sz="2400" b="0"/>
            </a:lvl1pPr>
          </a:lstStyle>
          <a:p>
            <a:r>
              <a:rPr lang="en-US" smtClean="0"/>
              <a:t>Click to edit Master title style</a:t>
            </a:r>
            <a:endParaRPr/>
          </a:p>
        </p:txBody>
      </p:sp>
      <p:sp>
        <p:nvSpPr>
          <p:cNvPr id="4" name="Text Placeholder 3"/>
          <p:cNvSpPr>
            <a:spLocks noGrp="1"/>
          </p:cNvSpPr>
          <p:nvPr>
            <p:ph type="body" sz="half" idx="2"/>
          </p:nvPr>
        </p:nvSpPr>
        <p:spPr>
          <a:xfrm>
            <a:off x="282575" y="5563458"/>
            <a:ext cx="3931920" cy="652462"/>
          </a:xfrm>
        </p:spPr>
        <p:txBody>
          <a:bodyPr/>
          <a:lstStyle>
            <a:lvl1pPr marL="0" indent="0" algn="l">
              <a:spcBef>
                <a:spcPts val="300"/>
              </a:spcBef>
              <a:buNone/>
              <a:defRPr sz="14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Freeform 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Media Placeholder 11"/>
          <p:cNvSpPr>
            <a:spLocks noGrp="1"/>
          </p:cNvSpPr>
          <p:nvPr>
            <p:ph type="media" sz="quarter" idx="14"/>
          </p:nvPr>
        </p:nvSpPr>
        <p:spPr>
          <a:xfrm>
            <a:off x="282575" y="458788"/>
            <a:ext cx="8577263" cy="3849624"/>
          </a:xfrm>
          <a:noFill/>
          <a:ln w="44450">
            <a:solidFill>
              <a:schemeClr val="bg1"/>
            </a:solidFill>
            <a:miter lim="800000"/>
          </a:ln>
          <a:effectLst/>
        </p:spPr>
        <p:style>
          <a:lnRef idx="1">
            <a:schemeClr val="dk1"/>
          </a:lnRef>
          <a:fillRef idx="3">
            <a:schemeClr val="dk1"/>
          </a:fillRef>
          <a:effectRef idx="2">
            <a:schemeClr val="dk1"/>
          </a:effectRef>
          <a:fontRef idx="none"/>
        </p:style>
        <p:txBody>
          <a:bodyPr vert="horz" lIns="91440" tIns="45720" rIns="91440" bIns="45720"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stStyle>
          <a:p>
            <a:r>
              <a:rPr lang="en-US" smtClean="0"/>
              <a:t>Click icon to add media</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
        <p:nvSpPr>
          <p:cNvPr id="7" name="Freeform 6"/>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1400" y="458788"/>
            <a:ext cx="1447800" cy="5792787"/>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41350" y="458788"/>
            <a:ext cx="6521450" cy="57927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
        <p:nvSpPr>
          <p:cNvPr id="7" name="Freeform 6"/>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
        <p:nvSpPr>
          <p:cNvPr id="19" name="Freeform 18"/>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20" name="Freeform 19"/>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371725" y="381000"/>
            <a:ext cx="4400550" cy="3048000"/>
          </a:xfrm>
          <a:noFill/>
          <a:ln w="44450">
            <a:solidFill>
              <a:schemeClr val="bg1"/>
            </a:solidFill>
            <a:miter lim="800000"/>
          </a:ln>
        </p:spPr>
        <p:style>
          <a:lnRef idx="1">
            <a:schemeClr val="dk1"/>
          </a:lnRef>
          <a:fillRef idx="3">
            <a:schemeClr val="dk1"/>
          </a:fillRef>
          <a:effectRef idx="2">
            <a:schemeClr val="dk1"/>
          </a:effectRef>
          <a:fontRef idx="none"/>
        </p:style>
        <p:txBody>
          <a:bodyPr>
            <a:normAutofit/>
          </a:bodyPr>
          <a:lstStyle>
            <a:lvl1pPr>
              <a:buNone/>
              <a:defRPr sz="2000"/>
            </a:lvl1pPr>
          </a:lstStyle>
          <a:p>
            <a:r>
              <a:rPr lang="en-US" smtClean="0"/>
              <a:t>Click icon to add picture</a:t>
            </a:r>
            <a:endParaRPr/>
          </a:p>
        </p:txBody>
      </p:sp>
      <p:sp>
        <p:nvSpPr>
          <p:cNvPr id="2" name="Title 1"/>
          <p:cNvSpPr>
            <a:spLocks noGrp="1"/>
          </p:cNvSpPr>
          <p:nvPr>
            <p:ph type="ctrTitle"/>
          </p:nvPr>
        </p:nvSpPr>
        <p:spPr>
          <a:xfrm>
            <a:off x="641350" y="4146363"/>
            <a:ext cx="7856538" cy="1470025"/>
          </a:xfrm>
        </p:spPr>
        <p:txBody>
          <a:bodyPr>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41350" y="5620871"/>
            <a:ext cx="7856538" cy="614081"/>
          </a:xfrm>
        </p:spPr>
        <p:txBody>
          <a:bodyPr>
            <a:normAutofit/>
          </a:bodyPr>
          <a:lstStyle>
            <a:lvl1pPr marL="0" indent="0" algn="ctr">
              <a:lnSpc>
                <a:spcPct val="100000"/>
              </a:lnSpc>
              <a:spcBef>
                <a:spcPts val="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017059"/>
            <a:ext cx="7772400" cy="1655064"/>
          </a:xfrm>
        </p:spPr>
        <p:txBody>
          <a:bodyPr vert="horz" lIns="91440" tIns="45720" rIns="91440" bIns="45720" rtlCol="0" anchor="b" anchorCtr="0">
            <a:noAutofit/>
          </a:bodyPr>
          <a:lstStyle>
            <a:lvl1pPr algn="ctr" defTabSz="914400" rtl="0" eaLnBrk="1" latinLnBrk="0" hangingPunct="1">
              <a:spcBef>
                <a:spcPct val="0"/>
              </a:spcBef>
              <a:buNone/>
              <a:defRPr sz="5400" b="0"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662979"/>
            <a:ext cx="7772400" cy="1500187"/>
          </a:xfrm>
        </p:spPr>
        <p:txBody>
          <a:bodyPr vert="horz" lIns="91440" tIns="45720" rIns="91440" bIns="45720" rtlCol="0" anchor="t" anchorCtr="0">
            <a:normAutofit/>
          </a:bodyPr>
          <a:lstStyle>
            <a:lvl1pPr marL="0" indent="0" algn="ctr">
              <a:spcBef>
                <a:spcPts val="300"/>
              </a:spcBef>
              <a:buNone/>
              <a:defRPr sz="1800" kern="1200">
                <a:solidFill>
                  <a:schemeClr val="tx1">
                    <a:tint val="7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ctr" defTabSz="914400" rtl="0" eaLnBrk="1" latinLnBrk="0" hangingPunct="1">
              <a:lnSpc>
                <a:spcPts val="2000"/>
              </a:lnSpc>
              <a:spcBef>
                <a:spcPts val="2000"/>
              </a:spcBef>
              <a:buFont typeface="Wingdings 2" pitchFamily="18" charset="2"/>
              <a:buNone/>
            </a:pPr>
            <a:r>
              <a:rPr lang="en-US" smtClean="0"/>
              <a:t>Click to edit Master text styles</a:t>
            </a:r>
          </a:p>
        </p:txBody>
      </p:sp>
      <p:sp>
        <p:nvSpPr>
          <p:cNvPr id="4" name="Date Placeholder 3"/>
          <p:cNvSpPr>
            <a:spLocks noGrp="1"/>
          </p:cNvSpPr>
          <p:nvPr>
            <p:ph type="dt" sz="half" idx="10"/>
          </p:nvPr>
        </p:nvSpPr>
        <p:spPr/>
        <p:txBody>
          <a:bodyPr/>
          <a:lstStyle/>
          <a:p>
            <a:fld id="{40FC8617-6498-F84A-9082-858B2A8F0E06}" type="datetimeFigureOut">
              <a:rPr lang="en-US" smtClean="0"/>
              <a:pPr/>
              <a:t>5/21/11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EE088-AA48-CD4A-AAD3-61062DCB3B9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41350"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49501"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16" name="Freeform 15"/>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7" name="Freeform 16"/>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41350" y="1532964"/>
            <a:ext cx="3749040" cy="833718"/>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41350"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2601" y="1532964"/>
            <a:ext cx="3749040" cy="833718"/>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2601"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0FC8617-6498-F84A-9082-858B2A8F0E06}" type="datetimeFigureOut">
              <a:rPr lang="en-US" smtClean="0"/>
              <a:pPr/>
              <a:t>5/21/11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1EE088-AA48-CD4A-AAD3-61062DCB3B98}" type="slidenum">
              <a:rPr lang="en-US" smtClean="0"/>
              <a:pPr/>
              <a:t>‹#›</a:t>
            </a:fld>
            <a:endParaRPr lang="en-US"/>
          </a:p>
        </p:txBody>
      </p:sp>
      <p:sp>
        <p:nvSpPr>
          <p:cNvPr id="10" name="Freeform 9"/>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1" name="Freeform 10"/>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0FC8617-6498-F84A-9082-858B2A8F0E06}" type="datetimeFigureOut">
              <a:rPr lang="en-US" smtClean="0"/>
              <a:pPr/>
              <a:t>5/21/11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1EE088-AA48-CD4A-AAD3-61062DCB3B98}" type="slidenum">
              <a:rPr lang="en-US" smtClean="0"/>
              <a:pPr/>
              <a:t>‹#›</a:t>
            </a:fld>
            <a:endParaRPr lang="en-US"/>
          </a:p>
        </p:txBody>
      </p:sp>
      <p:sp>
        <p:nvSpPr>
          <p:cNvPr id="6" name="Freeform 5"/>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7" name="Freeform 6"/>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8" name="Freeform 7"/>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0" name="Freeform 9"/>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1" name="Freeform 10"/>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2" name="Freeform 11"/>
          <p:cNvSpPr/>
          <p:nvPr/>
        </p:nvSpPr>
        <p:spPr>
          <a:xfrm>
            <a:off x="280416" y="1525588"/>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13" name="Freeform 12"/>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FC8617-6498-F84A-9082-858B2A8F0E06}" type="datetimeFigureOut">
              <a:rPr lang="en-US" smtClean="0"/>
              <a:pPr/>
              <a:t>5/21/11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1EE088-AA48-CD4A-AAD3-61062DCB3B9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4340" y="802910"/>
            <a:ext cx="3474720" cy="1162050"/>
          </a:xfrm>
        </p:spPr>
        <p:txBody>
          <a:bodyPr anchor="b">
            <a:normAutofit/>
          </a:bodyPr>
          <a:lstStyle>
            <a:lvl1pPr algn="ctr">
              <a:defRPr sz="2400" b="0"/>
            </a:lvl1pPr>
          </a:lstStyle>
          <a:p>
            <a:r>
              <a:rPr lang="en-US" smtClean="0"/>
              <a:t>Click to edit Master title style</a:t>
            </a:r>
            <a:endParaRPr/>
          </a:p>
        </p:txBody>
      </p:sp>
      <p:sp>
        <p:nvSpPr>
          <p:cNvPr id="3" name="Content Placeholder 2"/>
          <p:cNvSpPr>
            <a:spLocks noGrp="1"/>
          </p:cNvSpPr>
          <p:nvPr>
            <p:ph idx="1"/>
          </p:nvPr>
        </p:nvSpPr>
        <p:spPr>
          <a:xfrm>
            <a:off x="4562010" y="449705"/>
            <a:ext cx="3931920" cy="5781388"/>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24340" y="2057399"/>
            <a:ext cx="3474720" cy="3733801"/>
          </a:xfrm>
        </p:spPr>
        <p:txBody>
          <a:bodyPr>
            <a:normAutofit/>
          </a:bodyPr>
          <a:lstStyle>
            <a:lvl1pPr marL="0" indent="0" algn="ctr">
              <a:lnSpc>
                <a:spcPct val="110000"/>
              </a:lnSpc>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FC8617-6498-F84A-9082-858B2A8F0E06}" type="datetimeFigureOut">
              <a:rPr lang="en-US" smtClean="0"/>
              <a:pPr/>
              <a:t>5/21/11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EE088-AA48-CD4A-AAD3-61062DCB3B98}" type="slidenum">
              <a:rPr lang="en-US" smtClean="0"/>
              <a:pPr/>
              <a:t>‹#›</a:t>
            </a:fld>
            <a:endParaRPr lang="en-US"/>
          </a:p>
        </p:txBody>
      </p:sp>
      <p:sp>
        <p:nvSpPr>
          <p:cNvPr id="8" name="Freeform 7"/>
          <p:cNvSpPr/>
          <p:nvPr/>
        </p:nvSpPr>
        <p:spPr>
          <a:xfrm>
            <a:off x="280416" y="258580"/>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
        <p:nvSpPr>
          <p:cNvPr id="9" name="Freeform 8"/>
          <p:cNvSpPr/>
          <p:nvPr/>
        </p:nvSpPr>
        <p:spPr>
          <a:xfrm>
            <a:off x="280416" y="6399213"/>
            <a:ext cx="8558784"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1350" y="107576"/>
            <a:ext cx="7856538" cy="1310062"/>
          </a:xfrm>
          <a:prstGeom prst="rect">
            <a:avLst/>
          </a:prstGeom>
        </p:spPr>
        <p:txBody>
          <a:bodyPr vert="horz" lIns="91440" tIns="45720" rIns="91440" bIns="45720" rtlCol="0" anchor="b" anchorCtr="0">
            <a:normAutofit/>
          </a:bodyPr>
          <a:lstStyle/>
          <a:p>
            <a:r>
              <a:rPr lang="en-US" smtClean="0"/>
              <a:t>Click to edit Master title style</a:t>
            </a:r>
            <a:endParaRPr/>
          </a:p>
        </p:txBody>
      </p:sp>
      <p:sp>
        <p:nvSpPr>
          <p:cNvPr id="3" name="Text Placeholder 2"/>
          <p:cNvSpPr>
            <a:spLocks noGrp="1"/>
          </p:cNvSpPr>
          <p:nvPr>
            <p:ph type="body" idx="1"/>
          </p:nvPr>
        </p:nvSpPr>
        <p:spPr>
          <a:xfrm>
            <a:off x="618565" y="1600200"/>
            <a:ext cx="7878788" cy="463923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3505200" y="6356350"/>
            <a:ext cx="2133600" cy="365125"/>
          </a:xfrm>
          <a:prstGeom prst="rect">
            <a:avLst/>
          </a:prstGeom>
        </p:spPr>
        <p:txBody>
          <a:bodyPr vert="horz" lIns="0" tIns="45720" rIns="0" bIns="45720" rtlCol="0" anchor="ctr"/>
          <a:lstStyle>
            <a:lvl1pPr algn="ctr">
              <a:defRPr sz="1100">
                <a:solidFill>
                  <a:schemeClr val="tx1">
                    <a:lumMod val="75000"/>
                  </a:schemeClr>
                </a:solidFill>
              </a:defRPr>
            </a:lvl1pPr>
          </a:lstStyle>
          <a:p>
            <a:fld id="{40FC8617-6498-F84A-9082-858B2A8F0E06}" type="datetimeFigureOut">
              <a:rPr lang="en-US" smtClean="0"/>
              <a:pPr/>
              <a:t>5/21/11</a:t>
            </a:fld>
            <a:endParaRPr lang="en-US"/>
          </a:p>
        </p:txBody>
      </p:sp>
      <p:sp>
        <p:nvSpPr>
          <p:cNvPr id="5" name="Footer Placeholder 4"/>
          <p:cNvSpPr>
            <a:spLocks noGrp="1"/>
          </p:cNvSpPr>
          <p:nvPr>
            <p:ph type="ftr" sz="quarter" idx="3"/>
          </p:nvPr>
        </p:nvSpPr>
        <p:spPr>
          <a:xfrm>
            <a:off x="280416" y="6356350"/>
            <a:ext cx="2895600" cy="365125"/>
          </a:xfrm>
          <a:prstGeom prst="rect">
            <a:avLst/>
          </a:prstGeom>
        </p:spPr>
        <p:txBody>
          <a:bodyPr vert="horz" lIns="0" tIns="45720" rIns="0" bIns="45720" rtlCol="0" anchor="ctr"/>
          <a:lstStyle>
            <a:lvl1pPr algn="l">
              <a:defRPr sz="1100">
                <a:solidFill>
                  <a:schemeClr val="tx1">
                    <a:lumMod val="75000"/>
                  </a:schemeClr>
                </a:solidFill>
              </a:defRPr>
            </a:lvl1pPr>
          </a:lstStyle>
          <a:p>
            <a:endParaRPr lang="en-US"/>
          </a:p>
        </p:txBody>
      </p:sp>
      <p:sp>
        <p:nvSpPr>
          <p:cNvPr id="6" name="Slide Number Placeholder 5"/>
          <p:cNvSpPr>
            <a:spLocks noGrp="1"/>
          </p:cNvSpPr>
          <p:nvPr>
            <p:ph type="sldNum" sz="quarter" idx="4"/>
          </p:nvPr>
        </p:nvSpPr>
        <p:spPr>
          <a:xfrm>
            <a:off x="8077200" y="6356350"/>
            <a:ext cx="762000" cy="365125"/>
          </a:xfrm>
          <a:prstGeom prst="rect">
            <a:avLst/>
          </a:prstGeom>
        </p:spPr>
        <p:txBody>
          <a:bodyPr vert="horz" lIns="0" tIns="45720" rIns="0" bIns="45720" rtlCol="0" anchor="ctr"/>
          <a:lstStyle>
            <a:lvl1pPr algn="r">
              <a:defRPr sz="1100">
                <a:solidFill>
                  <a:schemeClr val="tx1">
                    <a:lumMod val="75000"/>
                  </a:schemeClr>
                </a:solidFill>
              </a:defRPr>
            </a:lvl1pPr>
          </a:lstStyle>
          <a:p>
            <a:fld id="{9C1EE088-AA48-CD4A-AAD3-61062DCB3B9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4800" kern="1200">
          <a:solidFill>
            <a:schemeClr val="tx1"/>
          </a:solidFill>
          <a:latin typeface="+mj-lt"/>
          <a:ea typeface="+mj-ea"/>
          <a:cs typeface="+mj-cs"/>
        </a:defRPr>
      </a:lvl1pPr>
    </p:titleStyle>
    <p:bodyStyle>
      <a:lvl1pPr marL="349250" indent="-349250" algn="l" defTabSz="914400" rtl="0" eaLnBrk="1" latinLnBrk="0" hangingPunct="1">
        <a:spcBef>
          <a:spcPts val="2000"/>
        </a:spcBef>
        <a:buFont typeface="Wingdings 2" pitchFamily="18" charset="2"/>
        <a:buChar char=""/>
        <a:defRPr sz="2400" kern="1200">
          <a:solidFill>
            <a:schemeClr val="tx1"/>
          </a:solidFill>
          <a:latin typeface="+mn-lt"/>
          <a:ea typeface="+mn-ea"/>
          <a:cs typeface="+mn-cs"/>
        </a:defRPr>
      </a:lvl1pPr>
      <a:lvl2pPr marL="685800" indent="-336550" algn="l" defTabSz="914400" rtl="0" eaLnBrk="1" latinLnBrk="0" hangingPunct="1">
        <a:spcBef>
          <a:spcPts val="600"/>
        </a:spcBef>
        <a:buClr>
          <a:schemeClr val="tx1">
            <a:lumMod val="65000"/>
          </a:schemeClr>
        </a:buClr>
        <a:buFont typeface="Wingdings 2" pitchFamily="18" charset="2"/>
        <a:buChar char=""/>
        <a:defRPr sz="2200" kern="1200">
          <a:solidFill>
            <a:schemeClr val="tx1"/>
          </a:solidFill>
          <a:latin typeface="+mn-lt"/>
          <a:ea typeface="+mn-ea"/>
          <a:cs typeface="+mn-cs"/>
        </a:defRPr>
      </a:lvl2pPr>
      <a:lvl3pPr marL="968375" indent="-282575" algn="l" defTabSz="914400" rtl="0" eaLnBrk="1" latinLnBrk="0" hangingPunct="1">
        <a:spcBef>
          <a:spcPts val="600"/>
        </a:spcBef>
        <a:buFont typeface="Wingdings 2" pitchFamily="18" charset="2"/>
        <a:buChar char=""/>
        <a:defRPr sz="2000" kern="1200">
          <a:solidFill>
            <a:schemeClr val="tx1"/>
          </a:solidFill>
          <a:latin typeface="+mn-lt"/>
          <a:ea typeface="+mn-ea"/>
          <a:cs typeface="+mn-cs"/>
        </a:defRPr>
      </a:lvl3pPr>
      <a:lvl4pPr marL="1263650" indent="-295275" algn="l" defTabSz="914400" rtl="0" eaLnBrk="1" latinLnBrk="0" hangingPunct="1">
        <a:spcBef>
          <a:spcPts val="600"/>
        </a:spcBef>
        <a:buClr>
          <a:schemeClr val="tx1">
            <a:lumMod val="65000"/>
          </a:schemeClr>
        </a:buClr>
        <a:buFont typeface="Wingdings 2" pitchFamily="18" charset="2"/>
        <a:buChar char=""/>
        <a:defRPr sz="1800" kern="1200">
          <a:solidFill>
            <a:schemeClr val="tx1"/>
          </a:solidFill>
          <a:latin typeface="+mn-lt"/>
          <a:ea typeface="+mn-ea"/>
          <a:cs typeface="+mn-cs"/>
        </a:defRPr>
      </a:lvl4pPr>
      <a:lvl5pPr marL="1546225" indent="-282575" algn="l" defTabSz="914400" rtl="0" eaLnBrk="1" latinLnBrk="0" hangingPunct="1">
        <a:spcBef>
          <a:spcPts val="6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audio" Target="file://localhost/Users/nnanduri/Documents/APUSH/Project/APUSH%20Project/Bush.wav" TargetMode="External"/><Relationship Id="rId2" Type="http://schemas.openxmlformats.org/officeDocument/2006/relationships/slideLayout" Target="../slideLayouts/slideLayout2.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video" Target="file://localhost/Users/nnanduri/Documents/APUSH/Project/APUSH%20Project/Challenger.m4v" TargetMode="External"/><Relationship Id="rId2" Type="http://schemas.openxmlformats.org/officeDocument/2006/relationships/slideLayout" Target="../slideLayouts/slideLayout2.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video" Target="file://localhost/Users/nnanduri/Documents/APUSH/Project/APUSH%20Project/Columbia%20crash.m4v" TargetMode="External"/><Relationship Id="rId2" Type="http://schemas.openxmlformats.org/officeDocument/2006/relationships/slideLayout" Target="../slideLayouts/slideLayout2.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819572"/>
            <a:ext cx="7826281" cy="1627093"/>
          </a:xfrm>
        </p:spPr>
        <p:txBody>
          <a:bodyPr/>
          <a:lstStyle/>
          <a:p>
            <a:r>
              <a:rPr lang="en-US" dirty="0" smtClean="0"/>
              <a:t>Columbia Space Disaster</a:t>
            </a:r>
            <a:endParaRPr lang="en-US" dirty="0"/>
          </a:p>
        </p:txBody>
      </p:sp>
      <p:sp>
        <p:nvSpPr>
          <p:cNvPr id="3" name="Subtitle 2"/>
          <p:cNvSpPr>
            <a:spLocks noGrp="1"/>
          </p:cNvSpPr>
          <p:nvPr>
            <p:ph type="subTitle" idx="1"/>
          </p:nvPr>
        </p:nvSpPr>
        <p:spPr>
          <a:xfrm>
            <a:off x="658813" y="5446665"/>
            <a:ext cx="7826281" cy="860611"/>
          </a:xfrm>
        </p:spPr>
        <p:txBody>
          <a:bodyPr/>
          <a:lstStyle/>
          <a:p>
            <a:r>
              <a:rPr lang="en-US" smtClean="0"/>
              <a:t>Samhita Nanduri  </a:t>
            </a:r>
          </a:p>
          <a:p>
            <a:r>
              <a:rPr lang="en-US" smtClean="0"/>
              <a:t>Period </a:t>
            </a:r>
            <a:r>
              <a:rPr lang="en-US" dirty="0" smtClean="0"/>
              <a:t>4</a:t>
            </a:r>
            <a:endParaRPr lang="en-US" dirty="0"/>
          </a:p>
        </p:txBody>
      </p:sp>
      <p:pic>
        <p:nvPicPr>
          <p:cNvPr id="4" name="Picture 3" descr="031209-1658-2.jpg"/>
          <p:cNvPicPr>
            <a:picLocks noChangeAspect="1"/>
          </p:cNvPicPr>
          <p:nvPr/>
        </p:nvPicPr>
        <p:blipFill>
          <a:blip r:embed="rId2"/>
          <a:stretch>
            <a:fillRect/>
          </a:stretch>
        </p:blipFill>
        <p:spPr>
          <a:xfrm>
            <a:off x="0" y="0"/>
            <a:ext cx="9144000" cy="463311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a:t>
            </a:r>
            <a:endParaRPr lang="en-US" dirty="0"/>
          </a:p>
        </p:txBody>
      </p:sp>
      <p:sp>
        <p:nvSpPr>
          <p:cNvPr id="3" name="Content Placeholder 2"/>
          <p:cNvSpPr>
            <a:spLocks noGrp="1"/>
          </p:cNvSpPr>
          <p:nvPr>
            <p:ph idx="1"/>
          </p:nvPr>
        </p:nvSpPr>
        <p:spPr/>
        <p:txBody>
          <a:bodyPr/>
          <a:lstStyle/>
          <a:p>
            <a:pPr>
              <a:buNone/>
            </a:pPr>
            <a:r>
              <a:rPr lang="en-US" dirty="0" smtClean="0"/>
              <a:t>       The tragic Columbia Space disaster of 2003 reflected national progress not only in aeronautical advances, but also in hostile thinking. </a:t>
            </a:r>
          </a:p>
          <a:p>
            <a:endParaRPr lang="en-US" dirty="0"/>
          </a:p>
        </p:txBody>
      </p:sp>
      <p:pic>
        <p:nvPicPr>
          <p:cNvPr id="4" name="Picture 3" descr="iss015e22574.jpg"/>
          <p:cNvPicPr>
            <a:picLocks noChangeAspect="1"/>
          </p:cNvPicPr>
          <p:nvPr/>
        </p:nvPicPr>
        <p:blipFill>
          <a:blip r:embed="rId2"/>
          <a:stretch>
            <a:fillRect/>
          </a:stretch>
        </p:blipFill>
        <p:spPr>
          <a:xfrm>
            <a:off x="0" y="2977868"/>
            <a:ext cx="9144000" cy="388013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466856"/>
            <a:ext cx="7826281" cy="1627093"/>
          </a:xfrm>
        </p:spPr>
        <p:txBody>
          <a:bodyPr/>
          <a:lstStyle/>
          <a:p>
            <a:r>
              <a:rPr lang="en-US" dirty="0" smtClean="0"/>
              <a:t>The Aftermath</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After Columbia exploded, debris covered Texas and parts of surrounding states</a:t>
            </a:r>
          </a:p>
          <a:p>
            <a:r>
              <a:rPr lang="en-US" dirty="0" smtClean="0"/>
              <a:t>They included: parts of the ship, hazardous pure forms of hydrazine and ammonia, and crew remains  (Astronaut Remains, </a:t>
            </a:r>
            <a:r>
              <a:rPr lang="en-US" dirty="0" err="1" smtClean="0"/>
              <a:t>FOXNews</a:t>
            </a:r>
            <a:r>
              <a:rPr lang="en-US" dirty="0" smtClean="0"/>
              <a:t>).</a:t>
            </a:r>
            <a:endParaRPr lang="en-US" dirty="0"/>
          </a:p>
        </p:txBody>
      </p:sp>
      <p:pic>
        <p:nvPicPr>
          <p:cNvPr id="4" name="Picture 3" descr="STS-107-Debris_KSC_Hangar.preview.jpg"/>
          <p:cNvPicPr>
            <a:picLocks noChangeAspect="1"/>
          </p:cNvPicPr>
          <p:nvPr/>
        </p:nvPicPr>
        <p:blipFill>
          <a:blip r:embed="rId2"/>
          <a:stretch>
            <a:fillRect/>
          </a:stretch>
        </p:blipFill>
        <p:spPr>
          <a:xfrm>
            <a:off x="4024254" y="3392416"/>
            <a:ext cx="4814693" cy="319725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on NASA</a:t>
            </a:r>
            <a:endParaRPr lang="en-US" dirty="0"/>
          </a:p>
        </p:txBody>
      </p:sp>
      <p:sp>
        <p:nvSpPr>
          <p:cNvPr id="3" name="Content Placeholder 2"/>
          <p:cNvSpPr>
            <a:spLocks noGrp="1"/>
          </p:cNvSpPr>
          <p:nvPr>
            <p:ph idx="1"/>
          </p:nvPr>
        </p:nvSpPr>
        <p:spPr/>
        <p:txBody>
          <a:bodyPr/>
          <a:lstStyle/>
          <a:p>
            <a:r>
              <a:rPr lang="en-US" dirty="0" smtClean="0"/>
              <a:t>In an analysis of the safety in space shuttles, Richard </a:t>
            </a:r>
            <a:r>
              <a:rPr lang="en-US" dirty="0" err="1" smtClean="0"/>
              <a:t>Blomberg</a:t>
            </a:r>
            <a:r>
              <a:rPr lang="en-US" dirty="0" smtClean="0"/>
              <a:t> stated that “The problem is that the boundary between safe and unsafe operations can seldom be quantitatively defined or accurately predicted. Even the most well meaning managers may not know when they cross it. This is particularly true for an ageing system” (</a:t>
            </a:r>
            <a:r>
              <a:rPr lang="en-US" dirty="0" err="1" smtClean="0"/>
              <a:t>Blomberg</a:t>
            </a:r>
            <a:r>
              <a:rPr lang="en-US" dirty="0" smtClean="0"/>
              <a:t>, 3). </a:t>
            </a:r>
          </a:p>
          <a:p>
            <a:r>
              <a:rPr lang="en-US" dirty="0" err="1" smtClean="0"/>
              <a:t>Blomberg</a:t>
            </a:r>
            <a:r>
              <a:rPr lang="en-US" dirty="0" smtClean="0"/>
              <a:t> was the Former Chair of Aerospace Safety Advisory Panel</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Impact on NASA Communications</a:t>
            </a:r>
            <a:endParaRPr lang="en-US" dirty="0"/>
          </a:p>
        </p:txBody>
      </p:sp>
      <p:sp>
        <p:nvSpPr>
          <p:cNvPr id="3" name="Content Placeholder 2"/>
          <p:cNvSpPr>
            <a:spLocks noGrp="1"/>
          </p:cNvSpPr>
          <p:nvPr>
            <p:ph idx="1"/>
          </p:nvPr>
        </p:nvSpPr>
        <p:spPr/>
        <p:txBody>
          <a:bodyPr/>
          <a:lstStyle/>
          <a:p>
            <a:r>
              <a:rPr lang="en-US" dirty="0" smtClean="0"/>
              <a:t>This can be directly related to Columbia, who’s first flight happened in 1981. According to Randy </a:t>
            </a:r>
            <a:r>
              <a:rPr lang="en-US" dirty="0" err="1" smtClean="0"/>
              <a:t>Avera</a:t>
            </a:r>
            <a:r>
              <a:rPr lang="en-US" dirty="0" smtClean="0"/>
              <a:t>, a former engineer of NASA, NASA did not have a straight-forward safety procedure for emergencies such as Columbia (Randy </a:t>
            </a:r>
            <a:r>
              <a:rPr lang="en-US" dirty="0" err="1" smtClean="0"/>
              <a:t>Avera</a:t>
            </a:r>
            <a:r>
              <a:rPr lang="en-US" dirty="0" smtClean="0"/>
              <a:t>, CNN).  As a result, NASA was forced to update their communication within their various specializations. </a:t>
            </a:r>
          </a:p>
          <a:p>
            <a:r>
              <a:rPr lang="en-US" dirty="0" smtClean="0"/>
              <a:t>NASA brought in consultants to bridge communication gaps between different levels of superiority.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Physical Changes</a:t>
            </a:r>
            <a:endParaRPr lang="en-US" dirty="0"/>
          </a:p>
        </p:txBody>
      </p:sp>
      <p:sp>
        <p:nvSpPr>
          <p:cNvPr id="3" name="Content Placeholder 2"/>
          <p:cNvSpPr>
            <a:spLocks noGrp="1"/>
          </p:cNvSpPr>
          <p:nvPr>
            <p:ph idx="1"/>
          </p:nvPr>
        </p:nvSpPr>
        <p:spPr/>
        <p:txBody>
          <a:bodyPr/>
          <a:lstStyle/>
          <a:p>
            <a:r>
              <a:rPr lang="en-US" dirty="0" smtClean="0"/>
              <a:t>NASA updated their ship structure, especially with the tanks and pads (NASA </a:t>
            </a:r>
            <a:r>
              <a:rPr lang="en-US" dirty="0" err="1" smtClean="0"/>
              <a:t>powerpoint</a:t>
            </a:r>
            <a:r>
              <a:rPr lang="en-US" dirty="0" smtClean="0"/>
              <a:t>, 32).</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641350" y="2388435"/>
            <a:ext cx="5364842" cy="3851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 Bush</a:t>
            </a:r>
            <a:endParaRPr lang="en-US" dirty="0"/>
          </a:p>
        </p:txBody>
      </p:sp>
      <p:sp>
        <p:nvSpPr>
          <p:cNvPr id="3" name="Content Placeholder 2"/>
          <p:cNvSpPr>
            <a:spLocks noGrp="1"/>
          </p:cNvSpPr>
          <p:nvPr>
            <p:ph idx="1"/>
          </p:nvPr>
        </p:nvSpPr>
        <p:spPr/>
        <p:txBody>
          <a:bodyPr/>
          <a:lstStyle/>
          <a:p>
            <a:r>
              <a:rPr lang="en-US" dirty="0" smtClean="0"/>
              <a:t>“Many political analysts believe Bush found his voice as a national leader in the days after the terrorist attacks of September 11, 2001.” (Is the Shuttle, CNN).</a:t>
            </a:r>
          </a:p>
          <a:p>
            <a:r>
              <a:rPr lang="en-US" dirty="0" smtClean="0"/>
              <a:t>Addressed the disaster as an act of comfort</a:t>
            </a:r>
          </a:p>
          <a:p>
            <a:endParaRPr lang="en-US" dirty="0"/>
          </a:p>
        </p:txBody>
      </p:sp>
      <p:pic>
        <p:nvPicPr>
          <p:cNvPr id="4" name="Bush.wav">
            <a:hlinkClick r:id="" action="ppaction://media"/>
          </p:cNvPr>
          <p:cNvPicPr>
            <a:picLocks noRot="1" noChangeAspect="1"/>
          </p:cNvPicPr>
          <p:nvPr>
            <a:audioFile r:link="rId1"/>
          </p:nvPr>
        </p:nvPicPr>
        <p:blipFill>
          <a:blip r:embed="rId3"/>
          <a:stretch>
            <a:fillRect/>
          </a:stretch>
        </p:blipFill>
        <p:spPr>
          <a:xfrm>
            <a:off x="3592288" y="3759427"/>
            <a:ext cx="1683430" cy="1683430"/>
          </a:xfrm>
          <a:prstGeom prst="rect">
            <a:avLst/>
          </a:prstGeom>
        </p:spPr>
      </p:pic>
      <p:sp>
        <p:nvSpPr>
          <p:cNvPr id="5" name="TextBox 4"/>
          <p:cNvSpPr txBox="1"/>
          <p:nvPr/>
        </p:nvSpPr>
        <p:spPr>
          <a:xfrm>
            <a:off x="5973782" y="5442857"/>
            <a:ext cx="2999401" cy="369332"/>
          </a:xfrm>
          <a:prstGeom prst="rect">
            <a:avLst/>
          </a:prstGeom>
          <a:noFill/>
        </p:spPr>
        <p:txBody>
          <a:bodyPr wrap="none" rtlCol="0">
            <a:spAutoFit/>
          </a:bodyPr>
          <a:lstStyle/>
          <a:p>
            <a:r>
              <a:rPr lang="en-US" dirty="0" smtClean="0"/>
              <a:t>Source: National Public Radio</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733"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466856"/>
            <a:ext cx="7826281" cy="1627093"/>
          </a:xfrm>
        </p:spPr>
        <p:txBody>
          <a:bodyPr/>
          <a:lstStyle/>
          <a:p>
            <a:r>
              <a:rPr lang="en-US" dirty="0" smtClean="0"/>
              <a:t>Blast from the Past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Challenger Disaster </a:t>
            </a:r>
            <a:endParaRPr lang="en-US" dirty="0"/>
          </a:p>
        </p:txBody>
      </p:sp>
      <p:sp>
        <p:nvSpPr>
          <p:cNvPr id="3" name="Content Placeholder 2"/>
          <p:cNvSpPr>
            <a:spLocks noGrp="1"/>
          </p:cNvSpPr>
          <p:nvPr>
            <p:ph idx="1"/>
          </p:nvPr>
        </p:nvSpPr>
        <p:spPr/>
        <p:txBody>
          <a:bodyPr/>
          <a:lstStyle/>
          <a:p>
            <a:r>
              <a:rPr lang="en-US" dirty="0" smtClean="0"/>
              <a:t>January 28, 1986</a:t>
            </a:r>
          </a:p>
          <a:p>
            <a:r>
              <a:rPr lang="en-US" dirty="0" smtClean="0"/>
              <a:t>The flight lasted 73 seconds, and all 7 members of crew were killed</a:t>
            </a:r>
          </a:p>
          <a:p>
            <a:pPr>
              <a:buNone/>
            </a:pPr>
            <a:endParaRPr lang="en-US" dirty="0"/>
          </a:p>
        </p:txBody>
      </p:sp>
      <p:pic>
        <p:nvPicPr>
          <p:cNvPr id="4" name="Challenger.m4v">
            <a:hlinkClick r:id="" action="ppaction://media"/>
          </p:cNvPr>
          <p:cNvPicPr/>
          <p:nvPr>
            <a:videoFile r:link="rId1"/>
          </p:nvPr>
        </p:nvPicPr>
        <p:blipFill>
          <a:blip r:embed="rId3"/>
          <a:stretch>
            <a:fillRect/>
          </a:stretch>
        </p:blipFill>
        <p:spPr>
          <a:xfrm>
            <a:off x="326571" y="3098800"/>
            <a:ext cx="6096000" cy="3140635"/>
          </a:xfrm>
          <a:prstGeom prst="rect">
            <a:avLst/>
          </a:prstGeom>
        </p:spPr>
      </p:pic>
      <p:sp>
        <p:nvSpPr>
          <p:cNvPr id="5" name="TextBox 4"/>
          <p:cNvSpPr txBox="1"/>
          <p:nvPr/>
        </p:nvSpPr>
        <p:spPr>
          <a:xfrm>
            <a:off x="6839857" y="5914571"/>
            <a:ext cx="1403637" cy="369332"/>
          </a:xfrm>
          <a:prstGeom prst="rect">
            <a:avLst/>
          </a:prstGeom>
          <a:noFill/>
        </p:spPr>
        <p:txBody>
          <a:bodyPr wrap="none" rtlCol="0">
            <a:spAutoFit/>
          </a:bodyPr>
          <a:lstStyle/>
          <a:p>
            <a:r>
              <a:rPr lang="en-US" dirty="0" smtClean="0"/>
              <a:t>Source: CNN </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Similarities </a:t>
            </a:r>
            <a:endParaRPr lang="en-US" dirty="0"/>
          </a:p>
        </p:txBody>
      </p:sp>
      <p:sp>
        <p:nvSpPr>
          <p:cNvPr id="3" name="Content Placeholder 2"/>
          <p:cNvSpPr>
            <a:spLocks noGrp="1"/>
          </p:cNvSpPr>
          <p:nvPr>
            <p:ph idx="1"/>
          </p:nvPr>
        </p:nvSpPr>
        <p:spPr/>
        <p:txBody>
          <a:bodyPr/>
          <a:lstStyle/>
          <a:p>
            <a:r>
              <a:rPr lang="en-US" dirty="0" smtClean="0"/>
              <a:t>1. Communication: Just as NASA brought in consultants to aid communication between various fields, Challenger’s disaster was blamed for lacking in a Decision Support System</a:t>
            </a:r>
          </a:p>
          <a:p>
            <a:r>
              <a:rPr lang="en-US" dirty="0" smtClean="0"/>
              <a:t>“In short, NASA was operating in a phase of semi-uncontrolled decision making while trying to serve the military, industry and international research organizations with a space vehicle that had been declared operational before completion of the developmental stage [4].” (Forrest, 12).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Columbia’s Long History</a:t>
            </a:r>
            <a:endParaRPr lang="en-US" dirty="0"/>
          </a:p>
        </p:txBody>
      </p:sp>
      <p:sp>
        <p:nvSpPr>
          <p:cNvPr id="3" name="Content Placeholder 2"/>
          <p:cNvSpPr>
            <a:spLocks noGrp="1"/>
          </p:cNvSpPr>
          <p:nvPr>
            <p:ph idx="1"/>
          </p:nvPr>
        </p:nvSpPr>
        <p:spPr/>
        <p:txBody>
          <a:bodyPr/>
          <a:lstStyle/>
          <a:p>
            <a:r>
              <a:rPr lang="en-US" dirty="0" smtClean="0"/>
              <a:t>Columbia’s first space flight: 1981, 20 years after the first space flight</a:t>
            </a:r>
          </a:p>
          <a:p>
            <a:r>
              <a:rPr lang="en-US" dirty="0" smtClean="0"/>
              <a:t>To build Columbia was a long process: 1972 – 1981 was dedicated to testing and structural changes. </a:t>
            </a:r>
          </a:p>
          <a:p>
            <a:r>
              <a:rPr lang="en-US" dirty="0" smtClean="0"/>
              <a:t>STS-107, the flight name of its last journey, was Columbia’s 28</a:t>
            </a:r>
            <a:r>
              <a:rPr lang="en-US" baseline="30000" dirty="0" smtClean="0"/>
              <a:t>th</a:t>
            </a:r>
            <a:r>
              <a:rPr lang="en-US" dirty="0" smtClean="0"/>
              <a:t> flight</a:t>
            </a:r>
          </a:p>
          <a:p>
            <a:r>
              <a:rPr lang="en-US" dirty="0" smtClean="0"/>
              <a:t>“The original Columbia was the first American vessel to circumnavigate the globe. The shuttle Columbia equaled the feat, only a little higher.” (Is the Shuttle, CNN)</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Similarities</a:t>
            </a:r>
            <a:endParaRPr lang="en-US" dirty="0"/>
          </a:p>
        </p:txBody>
      </p:sp>
      <p:sp>
        <p:nvSpPr>
          <p:cNvPr id="3" name="Content Placeholder 2"/>
          <p:cNvSpPr>
            <a:spLocks noGrp="1"/>
          </p:cNvSpPr>
          <p:nvPr>
            <p:ph idx="1"/>
          </p:nvPr>
        </p:nvSpPr>
        <p:spPr/>
        <p:txBody>
          <a:bodyPr/>
          <a:lstStyle/>
          <a:p>
            <a:r>
              <a:rPr lang="en-US" dirty="0" smtClean="0"/>
              <a:t>2. Presidential Involvement:</a:t>
            </a:r>
          </a:p>
          <a:p>
            <a:r>
              <a:rPr lang="en-US" dirty="0" smtClean="0"/>
              <a:t>Just as Bush had addressed Columbia’s disaster, Ronald Reagan spoke to the country almost immediately after the disaster</a:t>
            </a:r>
          </a:p>
          <a:p>
            <a:r>
              <a:rPr lang="en-US" dirty="0" smtClean="0"/>
              <a:t>He even postponed his State of the Union Address, to be given that night, for a week.</a:t>
            </a:r>
          </a:p>
          <a:p>
            <a:r>
              <a:rPr lang="en-US" dirty="0" smtClean="0"/>
              <a:t>Many believed he was a comfort</a:t>
            </a:r>
          </a:p>
          <a:p>
            <a:endParaRPr lang="en-US" dirty="0" smtClean="0"/>
          </a:p>
          <a:p>
            <a:endParaRPr lang="en-US" dirty="0" smtClean="0"/>
          </a:p>
          <a:p>
            <a:pPr>
              <a:buNone/>
            </a:pPr>
            <a:endParaRPr lang="en-US" dirty="0"/>
          </a:p>
        </p:txBody>
      </p:sp>
      <p:pic>
        <p:nvPicPr>
          <p:cNvPr id="4" name="Picture 3" descr="110128_Ronald_Reagan_Challenger.jpg"/>
          <p:cNvPicPr>
            <a:picLocks noChangeAspect="1"/>
          </p:cNvPicPr>
          <p:nvPr/>
        </p:nvPicPr>
        <p:blipFill>
          <a:blip r:embed="rId2"/>
          <a:stretch>
            <a:fillRect/>
          </a:stretch>
        </p:blipFill>
        <p:spPr>
          <a:xfrm>
            <a:off x="5267946" y="4191000"/>
            <a:ext cx="3876054" cy="2667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Similarities</a:t>
            </a:r>
            <a:endParaRPr lang="en-US" dirty="0"/>
          </a:p>
        </p:txBody>
      </p:sp>
      <p:sp>
        <p:nvSpPr>
          <p:cNvPr id="3" name="Content Placeholder 2"/>
          <p:cNvSpPr>
            <a:spLocks noGrp="1"/>
          </p:cNvSpPr>
          <p:nvPr>
            <p:ph idx="1"/>
          </p:nvPr>
        </p:nvSpPr>
        <p:spPr/>
        <p:txBody>
          <a:bodyPr/>
          <a:lstStyle/>
          <a:p>
            <a:r>
              <a:rPr lang="en-US" dirty="0" smtClean="0"/>
              <a:t>3. Investigations</a:t>
            </a:r>
          </a:p>
          <a:p>
            <a:r>
              <a:rPr lang="en-US" dirty="0" smtClean="0"/>
              <a:t>The Reagan Administration created the Rogers Commission to investigate the cause of Challenger’s destruction.</a:t>
            </a:r>
          </a:p>
          <a:p>
            <a:pPr lvl="1"/>
            <a:r>
              <a:rPr lang="en-US" dirty="0" smtClean="0"/>
              <a:t>Worked for 32 months, gave Reagan the report of cause</a:t>
            </a:r>
          </a:p>
          <a:p>
            <a:r>
              <a:rPr lang="en-US" dirty="0" smtClean="0"/>
              <a:t>The Bush Administration created the Columbia Accident Investigation Board </a:t>
            </a:r>
          </a:p>
          <a:p>
            <a:pPr lvl="1"/>
            <a:r>
              <a:rPr lang="en-US" dirty="0" smtClean="0"/>
              <a:t>Worked to make safety options in times of disaster, such as space walk escapes and escape shuttles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USA adapted from Challenger</a:t>
            </a:r>
            <a:endParaRPr lang="en-US" dirty="0"/>
          </a:p>
        </p:txBody>
      </p:sp>
      <p:sp>
        <p:nvSpPr>
          <p:cNvPr id="3" name="Content Placeholder 2"/>
          <p:cNvSpPr>
            <a:spLocks noGrp="1"/>
          </p:cNvSpPr>
          <p:nvPr>
            <p:ph idx="1"/>
          </p:nvPr>
        </p:nvSpPr>
        <p:spPr/>
        <p:txBody>
          <a:bodyPr/>
          <a:lstStyle/>
          <a:p>
            <a:r>
              <a:rPr lang="en-US" dirty="0" smtClean="0"/>
              <a:t>In 1986, NASA was considered to be controlled solely by the President: “Its organizational boundary was highly political and open for manipulation by any entity that could exert political power. Upon declaring the Shuttle "operational," the Reagan Administration removed the motivation of NASA employees to manage and left them with the impression that decision making would be made by directive from political sources.” (Forrest, 13).</a:t>
            </a:r>
          </a:p>
          <a:p>
            <a:r>
              <a:rPr lang="en-US" dirty="0" smtClean="0"/>
              <a:t>With an established Decision committee, NASA exerted more power</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813" y="1466856"/>
            <a:ext cx="7826281" cy="1627093"/>
          </a:xfrm>
        </p:spPr>
        <p:txBody>
          <a:bodyPr/>
          <a:lstStyle/>
          <a:p>
            <a:r>
              <a:rPr lang="en-US" dirty="0" smtClean="0"/>
              <a:t>Changes in Thinking</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Terrorist Accusations</a:t>
            </a:r>
            <a:endParaRPr lang="en-US" dirty="0"/>
          </a:p>
        </p:txBody>
      </p:sp>
      <p:sp>
        <p:nvSpPr>
          <p:cNvPr id="3" name="Content Placeholder 2"/>
          <p:cNvSpPr>
            <a:spLocks noGrp="1"/>
          </p:cNvSpPr>
          <p:nvPr>
            <p:ph idx="1"/>
          </p:nvPr>
        </p:nvSpPr>
        <p:spPr/>
        <p:txBody>
          <a:bodyPr/>
          <a:lstStyle/>
          <a:p>
            <a:r>
              <a:rPr lang="en-US" dirty="0" smtClean="0"/>
              <a:t>Following September 11, 2001, it was clear that the USA was affected by the Terrorist Attacks</a:t>
            </a:r>
          </a:p>
          <a:p>
            <a:r>
              <a:rPr lang="en-US" dirty="0" err="1" smtClean="0"/>
              <a:t>Ilan</a:t>
            </a:r>
            <a:r>
              <a:rPr lang="en-US" dirty="0" smtClean="0"/>
              <a:t> Ramon was an Israeli astronaut, and was speculated to be a target of terrorism</a:t>
            </a:r>
          </a:p>
          <a:p>
            <a:r>
              <a:rPr lang="en-US" dirty="0" smtClean="0"/>
              <a:t>The Bush Administration found no evidence of terrorism, and immediately answered speculation: "We have no information at this time that indicates that this was a terrorism incident,” (</a:t>
            </a:r>
            <a:r>
              <a:rPr lang="en-US" dirty="0" err="1" smtClean="0"/>
              <a:t>Johndroe</a:t>
            </a:r>
            <a:r>
              <a:rPr lang="en-US" dirty="0" smtClean="0"/>
              <a:t>, No Evidence). </a:t>
            </a:r>
            <a:endParaRPr lang="en-US" b="1" dirty="0" smtClean="0"/>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With 9/11 attacks, and wars in the Middle East, the Columbia space shuttle reminded America of tragedy. To have been terrorized on American soil not since Pearl Harbor, was a huge factor for Americans. This reflected the significant changes of American perspective, from 1986 to 2003. Overall, Columbia’s tragedy caused new development and progress, a characteristic second-nature to America.</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Question #1 (Critical Thinking)</a:t>
            </a:r>
            <a:endParaRPr lang="en-US" dirty="0"/>
          </a:p>
        </p:txBody>
      </p:sp>
      <p:sp>
        <p:nvSpPr>
          <p:cNvPr id="3" name="Content Placeholder 2"/>
          <p:cNvSpPr>
            <a:spLocks noGrp="1"/>
          </p:cNvSpPr>
          <p:nvPr>
            <p:ph idx="1"/>
          </p:nvPr>
        </p:nvSpPr>
        <p:spPr/>
        <p:txBody>
          <a:bodyPr/>
          <a:lstStyle/>
          <a:p>
            <a:pPr lvl="0"/>
            <a:r>
              <a:rPr lang="en-US" dirty="0" smtClean="0"/>
              <a:t>How did Reagan’s address on the day of the Challenger reflect on Bush’s address?</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#1</a:t>
            </a:r>
            <a:endParaRPr lang="en-US" dirty="0"/>
          </a:p>
        </p:txBody>
      </p:sp>
      <p:sp>
        <p:nvSpPr>
          <p:cNvPr id="3" name="Content Placeholder 2"/>
          <p:cNvSpPr>
            <a:spLocks noGrp="1"/>
          </p:cNvSpPr>
          <p:nvPr>
            <p:ph idx="1"/>
          </p:nvPr>
        </p:nvSpPr>
        <p:spPr/>
        <p:txBody>
          <a:bodyPr/>
          <a:lstStyle/>
          <a:p>
            <a:r>
              <a:rPr lang="en-US" dirty="0" smtClean="0"/>
              <a:t>Both addressed the country immediately, and Reagan’s care to comfort citizens, by postponing the State of the Union Address, reflected on Bush’s address.</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 (Factual)</a:t>
            </a:r>
            <a:endParaRPr lang="en-US" dirty="0"/>
          </a:p>
        </p:txBody>
      </p:sp>
      <p:sp>
        <p:nvSpPr>
          <p:cNvPr id="3" name="Content Placeholder 2"/>
          <p:cNvSpPr>
            <a:spLocks noGrp="1"/>
          </p:cNvSpPr>
          <p:nvPr>
            <p:ph idx="1"/>
          </p:nvPr>
        </p:nvSpPr>
        <p:spPr/>
        <p:txBody>
          <a:bodyPr/>
          <a:lstStyle/>
          <a:p>
            <a:pPr lvl="0"/>
            <a:r>
              <a:rPr lang="en-US" dirty="0" smtClean="0"/>
              <a:t>In what ways has NASA decided to improve itself?</a:t>
            </a:r>
          </a:p>
          <a:p>
            <a:endParaRPr lang="en-US" dirty="0" smtClean="0"/>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#2</a:t>
            </a:r>
            <a:endParaRPr lang="en-US" dirty="0"/>
          </a:p>
        </p:txBody>
      </p:sp>
      <p:sp>
        <p:nvSpPr>
          <p:cNvPr id="3" name="Content Placeholder 2"/>
          <p:cNvSpPr>
            <a:spLocks noGrp="1"/>
          </p:cNvSpPr>
          <p:nvPr>
            <p:ph idx="1"/>
          </p:nvPr>
        </p:nvSpPr>
        <p:spPr/>
        <p:txBody>
          <a:bodyPr/>
          <a:lstStyle/>
          <a:p>
            <a:r>
              <a:rPr lang="en-US" dirty="0" smtClean="0"/>
              <a:t>It improved its shuttle/engine parts, improved communication between levels of control, and created organization groups to investigate problems.</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STS-107</a:t>
            </a:r>
            <a:endParaRPr lang="en-US" dirty="0"/>
          </a:p>
        </p:txBody>
      </p:sp>
      <p:sp>
        <p:nvSpPr>
          <p:cNvPr id="3" name="Content Placeholder 2"/>
          <p:cNvSpPr>
            <a:spLocks noGrp="1"/>
          </p:cNvSpPr>
          <p:nvPr>
            <p:ph idx="1"/>
          </p:nvPr>
        </p:nvSpPr>
        <p:spPr/>
        <p:txBody>
          <a:bodyPr>
            <a:normAutofit/>
          </a:bodyPr>
          <a:lstStyle/>
          <a:p>
            <a:r>
              <a:rPr lang="en-US" dirty="0" smtClean="0"/>
              <a:t>Columbia’s 28</a:t>
            </a:r>
            <a:r>
              <a:rPr lang="en-US" baseline="30000" dirty="0" smtClean="0"/>
              <a:t>th</a:t>
            </a:r>
            <a:r>
              <a:rPr lang="en-US" dirty="0" smtClean="0"/>
              <a:t> flight was a 16-day journey</a:t>
            </a:r>
          </a:p>
          <a:p>
            <a:r>
              <a:rPr lang="en-US" dirty="0" smtClean="0"/>
              <a:t>The Crew:</a:t>
            </a:r>
          </a:p>
          <a:p>
            <a:pPr lvl="1"/>
            <a:r>
              <a:rPr lang="en-US" dirty="0" smtClean="0"/>
              <a:t> Rick Husband</a:t>
            </a:r>
          </a:p>
          <a:p>
            <a:pPr lvl="1"/>
            <a:r>
              <a:rPr lang="en-US" dirty="0" smtClean="0"/>
              <a:t>William McCool</a:t>
            </a:r>
          </a:p>
          <a:p>
            <a:pPr lvl="1"/>
            <a:r>
              <a:rPr lang="en-US" dirty="0" smtClean="0"/>
              <a:t>Michael Anderson</a:t>
            </a:r>
          </a:p>
          <a:p>
            <a:pPr lvl="1"/>
            <a:r>
              <a:rPr lang="en-US" dirty="0" smtClean="0"/>
              <a:t>David Brown</a:t>
            </a:r>
          </a:p>
          <a:p>
            <a:pPr lvl="1"/>
            <a:r>
              <a:rPr lang="en-US" dirty="0" err="1" smtClean="0"/>
              <a:t>Kalpana</a:t>
            </a:r>
            <a:r>
              <a:rPr lang="en-US" dirty="0" smtClean="0"/>
              <a:t> </a:t>
            </a:r>
            <a:r>
              <a:rPr lang="en-US" dirty="0" err="1" smtClean="0"/>
              <a:t>Chawla</a:t>
            </a:r>
            <a:endParaRPr lang="en-US" dirty="0" smtClean="0"/>
          </a:p>
          <a:p>
            <a:pPr lvl="1"/>
            <a:r>
              <a:rPr lang="en-US" dirty="0" smtClean="0"/>
              <a:t>Laurel Clark</a:t>
            </a:r>
          </a:p>
          <a:p>
            <a:pPr lvl="1"/>
            <a:r>
              <a:rPr lang="en-US" dirty="0" err="1" smtClean="0"/>
              <a:t>Ilan</a:t>
            </a:r>
            <a:r>
              <a:rPr lang="en-US" dirty="0" smtClean="0"/>
              <a:t> Ramon</a:t>
            </a:r>
          </a:p>
          <a:p>
            <a:endParaRPr lang="en-US" dirty="0" smtClean="0"/>
          </a:p>
        </p:txBody>
      </p:sp>
      <p:pic>
        <p:nvPicPr>
          <p:cNvPr id="4" name="Picture 3" descr="columbia_crew.jpg"/>
          <p:cNvPicPr>
            <a:picLocks noChangeAspect="1"/>
          </p:cNvPicPr>
          <p:nvPr/>
        </p:nvPicPr>
        <p:blipFill>
          <a:blip r:embed="rId2"/>
          <a:stretch>
            <a:fillRect/>
          </a:stretch>
        </p:blipFill>
        <p:spPr>
          <a:xfrm>
            <a:off x="3818490" y="2183956"/>
            <a:ext cx="4679398" cy="4055479"/>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#3 (Critical Thinking)</a:t>
            </a:r>
            <a:endParaRPr lang="en-US" dirty="0"/>
          </a:p>
        </p:txBody>
      </p:sp>
      <p:sp>
        <p:nvSpPr>
          <p:cNvPr id="3" name="Content Placeholder 2"/>
          <p:cNvSpPr>
            <a:spLocks noGrp="1"/>
          </p:cNvSpPr>
          <p:nvPr>
            <p:ph idx="1"/>
          </p:nvPr>
        </p:nvSpPr>
        <p:spPr/>
        <p:txBody>
          <a:bodyPr/>
          <a:lstStyle/>
          <a:p>
            <a:pPr lvl="0"/>
            <a:r>
              <a:rPr lang="en-US" dirty="0" smtClean="0"/>
              <a:t>How did the responses of people in 2003 reflect the time period?</a:t>
            </a:r>
          </a:p>
          <a:p>
            <a:pPr lvl="0"/>
            <a:endParaRPr lang="en-US" dirty="0" smtClean="0"/>
          </a:p>
          <a:p>
            <a:pPr lvl="0"/>
            <a:endParaRPr lang="en-US" dirty="0" smtClean="0"/>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#3</a:t>
            </a:r>
            <a:endParaRPr lang="en-US" dirty="0"/>
          </a:p>
        </p:txBody>
      </p:sp>
      <p:sp>
        <p:nvSpPr>
          <p:cNvPr id="3" name="Content Placeholder 2"/>
          <p:cNvSpPr>
            <a:spLocks noGrp="1"/>
          </p:cNvSpPr>
          <p:nvPr>
            <p:ph idx="1"/>
          </p:nvPr>
        </p:nvSpPr>
        <p:spPr/>
        <p:txBody>
          <a:bodyPr/>
          <a:lstStyle/>
          <a:p>
            <a:pPr lvl="0"/>
            <a:r>
              <a:rPr lang="en-US" dirty="0" smtClean="0"/>
              <a:t>Thoughts of terrorism indicate the impact of the fear of terrorism on the country. The fact that an Israeli astronaut was on board caused many to blame the crash on foreign countries’ doing.</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#4 (Factual)</a:t>
            </a:r>
            <a:endParaRPr lang="en-US" dirty="0"/>
          </a:p>
        </p:txBody>
      </p:sp>
      <p:sp>
        <p:nvSpPr>
          <p:cNvPr id="3" name="Content Placeholder 2"/>
          <p:cNvSpPr>
            <a:spLocks noGrp="1"/>
          </p:cNvSpPr>
          <p:nvPr>
            <p:ph idx="1"/>
          </p:nvPr>
        </p:nvSpPr>
        <p:spPr/>
        <p:txBody>
          <a:bodyPr/>
          <a:lstStyle/>
          <a:p>
            <a:pPr lvl="0"/>
            <a:r>
              <a:rPr lang="en-US" dirty="0" smtClean="0"/>
              <a:t>How did NASA officials and the crew handle knowing that something was wrong? What happened in the Mission Control Center?</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 #4</a:t>
            </a:r>
            <a:endParaRPr lang="en-US" dirty="0"/>
          </a:p>
        </p:txBody>
      </p:sp>
      <p:sp>
        <p:nvSpPr>
          <p:cNvPr id="3" name="Content Placeholder 2"/>
          <p:cNvSpPr>
            <a:spLocks noGrp="1"/>
          </p:cNvSpPr>
          <p:nvPr>
            <p:ph idx="1"/>
          </p:nvPr>
        </p:nvSpPr>
        <p:spPr/>
        <p:txBody>
          <a:bodyPr/>
          <a:lstStyle/>
          <a:p>
            <a:r>
              <a:rPr lang="en-US" dirty="0" smtClean="0"/>
              <a:t>They realized something was wrong while Columbia was in orbit, but worried little. After Columbia crashed, </a:t>
            </a:r>
            <a:r>
              <a:rPr lang="en-US" dirty="0" err="1" smtClean="0"/>
              <a:t>LeRoy</a:t>
            </a:r>
            <a:r>
              <a:rPr lang="en-US" dirty="0" smtClean="0"/>
              <a:t> Cain, Flight Director, said “Lock all Doors”, meaning that Mission Control Center had to secure all information on the landing.</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3" name="Content Placeholder 2"/>
          <p:cNvSpPr>
            <a:spLocks noGrp="1"/>
          </p:cNvSpPr>
          <p:nvPr>
            <p:ph idx="1"/>
          </p:nvPr>
        </p:nvSpPr>
        <p:spPr/>
        <p:txBody>
          <a:bodyPr>
            <a:normAutofit fontScale="92500"/>
          </a:bodyPr>
          <a:lstStyle/>
          <a:p>
            <a:r>
              <a:rPr lang="en-US" dirty="0" smtClean="0"/>
              <a:t>Primary Sources</a:t>
            </a:r>
          </a:p>
          <a:p>
            <a:r>
              <a:rPr lang="en-US" b="1" dirty="0" smtClean="0">
                <a:solidFill>
                  <a:srgbClr val="FF0000"/>
                </a:solidFill>
              </a:rPr>
              <a:t>“Statement of Richard </a:t>
            </a:r>
            <a:r>
              <a:rPr lang="en-US" b="1" dirty="0" err="1" smtClean="0">
                <a:solidFill>
                  <a:srgbClr val="FF0000"/>
                </a:solidFill>
              </a:rPr>
              <a:t>Blomberg</a:t>
            </a:r>
            <a:r>
              <a:rPr lang="en-US" b="1" dirty="0" smtClean="0">
                <a:solidFill>
                  <a:srgbClr val="FF0000"/>
                </a:solidFill>
              </a:rPr>
              <a:t>, Former Chair, Aerospace Safety Advisory Panel, before the House Subcommittee on Space and Aeronautics” </a:t>
            </a:r>
            <a:r>
              <a:rPr lang="en-US" dirty="0" smtClean="0">
                <a:solidFill>
                  <a:srgbClr val="FF0000"/>
                </a:solidFill>
              </a:rPr>
              <a:t>  </a:t>
            </a:r>
            <a:r>
              <a:rPr lang="en-US" dirty="0" smtClean="0"/>
              <a:t>with Richard </a:t>
            </a:r>
            <a:r>
              <a:rPr lang="en-US" dirty="0" err="1" smtClean="0"/>
              <a:t>Blomberg</a:t>
            </a:r>
            <a:r>
              <a:rPr lang="en-US" dirty="0" smtClean="0"/>
              <a:t> is a valuable primary source, because it described the safety measures NASA took from a direct authority. I used this source to help me explain the impact of </a:t>
            </a:r>
            <a:r>
              <a:rPr lang="en-US" dirty="0" err="1" smtClean="0"/>
              <a:t>Colbumbia’s</a:t>
            </a:r>
            <a:r>
              <a:rPr lang="en-US" dirty="0" smtClean="0"/>
              <a:t> crash, and its effects on prior safety regulations on NASA.</a:t>
            </a:r>
          </a:p>
          <a:p>
            <a:r>
              <a:rPr lang="en-US" b="1" dirty="0" smtClean="0">
                <a:solidFill>
                  <a:srgbClr val="FF0000"/>
                </a:solidFill>
              </a:rPr>
              <a:t>“NASA Press Conference Announced”</a:t>
            </a:r>
            <a:r>
              <a:rPr lang="en-US" dirty="0" smtClean="0">
                <a:solidFill>
                  <a:srgbClr val="FF0000"/>
                </a:solidFill>
              </a:rPr>
              <a:t> </a:t>
            </a:r>
            <a:r>
              <a:rPr lang="en-US" dirty="0" smtClean="0"/>
              <a:t>by Robert </a:t>
            </a:r>
            <a:r>
              <a:rPr lang="en-US" dirty="0" err="1" smtClean="0"/>
              <a:t>Mirelson</a:t>
            </a:r>
            <a:r>
              <a:rPr lang="en-US" smtClean="0"/>
              <a:t> is </a:t>
            </a:r>
            <a:r>
              <a:rPr lang="en-US" dirty="0" smtClean="0"/>
              <a:t>a primary source used to give details of what happened with Columbia and the steps Mission Control Center took after destruction.</a:t>
            </a:r>
            <a:endParaRPr lang="en-US" b="1" dirty="0" smtClean="0">
              <a:solidFill>
                <a:srgbClr val="FF0000"/>
              </a:solidFill>
            </a:endParaRPr>
          </a:p>
          <a:p>
            <a:pPr>
              <a:buNone/>
            </a:pPr>
            <a:endParaRPr lang="en-US" i="1" dirty="0" smtClean="0"/>
          </a:p>
          <a:p>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Videos/Audio</a:t>
            </a:r>
            <a:endParaRPr lang="en-US" dirty="0"/>
          </a:p>
        </p:txBody>
      </p:sp>
      <p:sp>
        <p:nvSpPr>
          <p:cNvPr id="3" name="Content Placeholder 2"/>
          <p:cNvSpPr>
            <a:spLocks noGrp="1"/>
          </p:cNvSpPr>
          <p:nvPr>
            <p:ph idx="1"/>
          </p:nvPr>
        </p:nvSpPr>
        <p:spPr/>
        <p:txBody>
          <a:bodyPr/>
          <a:lstStyle/>
          <a:p>
            <a:r>
              <a:rPr lang="en-US" dirty="0" smtClean="0"/>
              <a:t>Challenger Disaster Live on CNN (</a:t>
            </a:r>
            <a:r>
              <a:rPr lang="en-US" dirty="0" err="1" smtClean="0"/>
              <a:t>Youtube</a:t>
            </a:r>
            <a:r>
              <a:rPr lang="en-US" dirty="0" smtClean="0"/>
              <a:t>)</a:t>
            </a:r>
          </a:p>
          <a:p>
            <a:r>
              <a:rPr lang="en-US" dirty="0" smtClean="0"/>
              <a:t>President Bush’s Columbia Address (</a:t>
            </a:r>
            <a:r>
              <a:rPr lang="en-US" dirty="0" err="1" smtClean="0"/>
              <a:t>Youtube</a:t>
            </a:r>
            <a:r>
              <a:rPr lang="en-US" dirty="0" smtClean="0"/>
              <a:t>)</a:t>
            </a:r>
          </a:p>
          <a:p>
            <a:r>
              <a:rPr lang="en-US" dirty="0" smtClean="0"/>
              <a:t>Seconds from Disaster – Columbia’s Last Flight Part 2 (</a:t>
            </a:r>
            <a:r>
              <a:rPr lang="en-US" dirty="0" err="1" smtClean="0"/>
              <a:t>Youtube</a:t>
            </a:r>
            <a:r>
              <a:rPr lang="en-US" smtClean="0"/>
              <a:t>)</a:t>
            </a:r>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nchor="t">
            <a:noAutofit/>
          </a:bodyPr>
          <a:lstStyle/>
          <a:p>
            <a:pPr>
              <a:buNone/>
            </a:pPr>
            <a:r>
              <a:rPr lang="en-US" sz="1400" dirty="0" smtClean="0"/>
              <a:t>“Astronaut Remains Found on Ground.” </a:t>
            </a:r>
            <a:r>
              <a:rPr lang="en-US" sz="1400" i="1" dirty="0" smtClean="0"/>
              <a:t>FOX News</a:t>
            </a:r>
            <a:r>
              <a:rPr lang="en-US" sz="1400" dirty="0" smtClean="0"/>
              <a:t>. </a:t>
            </a:r>
            <a:r>
              <a:rPr lang="en-US" sz="1400" dirty="0" err="1" smtClean="0"/>
              <a:t>N.p</a:t>
            </a:r>
            <a:r>
              <a:rPr lang="en-US" sz="1400" dirty="0" smtClean="0"/>
              <a:t>., 3 Feb. 2003. Web. 16 May 2011. &lt;http://</a:t>
            </a:r>
            <a:r>
              <a:rPr lang="en-US" sz="1400" dirty="0" err="1" smtClean="0"/>
              <a:t>www.foxnews.com</a:t>
            </a:r>
            <a:r>
              <a:rPr lang="en-US" sz="1400" dirty="0" smtClean="0"/>
              <a:t>/‌story/‌0,2933,77351,00.html&gt;.</a:t>
            </a:r>
          </a:p>
          <a:p>
            <a:pPr>
              <a:buNone/>
            </a:pPr>
            <a:r>
              <a:rPr lang="en-US" sz="1400" dirty="0" err="1" smtClean="0"/>
              <a:t>Blomberg</a:t>
            </a:r>
            <a:r>
              <a:rPr lang="en-US" sz="1400" dirty="0" smtClean="0"/>
              <a:t>, Richard D. Letter to Mr. Chairman and Distinguished Members of the Subcommittee. 18 Apr. 2002. </a:t>
            </a:r>
            <a:r>
              <a:rPr lang="en-US" sz="1400" i="1" dirty="0" smtClean="0"/>
              <a:t>Statement of Richard D. </a:t>
            </a:r>
            <a:r>
              <a:rPr lang="en-US" sz="1400" i="1" dirty="0" err="1" smtClean="0"/>
              <a:t>Blomgberg</a:t>
            </a:r>
            <a:r>
              <a:rPr lang="en-US" sz="1400" dirty="0" smtClean="0"/>
              <a:t>. </a:t>
            </a:r>
            <a:r>
              <a:rPr lang="en-US" sz="1400" dirty="0" err="1" smtClean="0"/>
              <a:t>N.p</a:t>
            </a:r>
            <a:r>
              <a:rPr lang="en-US" sz="1400" dirty="0" smtClean="0"/>
              <a:t>.: </a:t>
            </a:r>
            <a:r>
              <a:rPr lang="en-US" sz="1400" dirty="0" err="1" smtClean="0"/>
              <a:t>n.p</a:t>
            </a:r>
            <a:r>
              <a:rPr lang="en-US" sz="1400" dirty="0" smtClean="0"/>
              <a:t>., 2002. 2-4. </a:t>
            </a:r>
            <a:r>
              <a:rPr lang="en-US" sz="1400" i="1" dirty="0" smtClean="0"/>
              <a:t>NASA </a:t>
            </a:r>
            <a:r>
              <a:rPr lang="en-US" sz="1400" dirty="0" smtClean="0"/>
              <a:t>. Web. 13 May 2011. &lt;http://</a:t>
            </a:r>
            <a:r>
              <a:rPr lang="en-US" sz="1400" dirty="0" err="1" smtClean="0"/>
              <a:t>www.nasa.gov</a:t>
            </a:r>
            <a:r>
              <a:rPr lang="en-US" sz="1400" dirty="0" smtClean="0"/>
              <a:t>/‌</a:t>
            </a:r>
            <a:r>
              <a:rPr lang="en-US" sz="1400" dirty="0" err="1" smtClean="0"/>
              <a:t>pdf</a:t>
            </a:r>
            <a:r>
              <a:rPr lang="en-US" sz="1400" dirty="0" smtClean="0"/>
              <a:t>/‌9090main_blomberg5.1.03.pdf&gt;.</a:t>
            </a:r>
          </a:p>
          <a:p>
            <a:pPr>
              <a:buNone/>
            </a:pPr>
            <a:r>
              <a:rPr lang="en-US" sz="1400" i="1" dirty="0" smtClean="0"/>
              <a:t>Challenger Disaster Live</a:t>
            </a:r>
            <a:r>
              <a:rPr lang="en-US" sz="1400" dirty="0" smtClean="0"/>
              <a:t>. CNN. 28 Jan. 1986. </a:t>
            </a:r>
            <a:r>
              <a:rPr lang="en-US" sz="1400" i="1" dirty="0" err="1" smtClean="0"/>
              <a:t>CNN.com</a:t>
            </a:r>
            <a:r>
              <a:rPr lang="en-US" sz="1400" dirty="0" smtClean="0"/>
              <a:t>. Web. Transcript. 16 May 2011. &lt;http://</a:t>
            </a:r>
            <a:r>
              <a:rPr lang="en-US" sz="1400" dirty="0" err="1" smtClean="0"/>
              <a:t>www.youtube.com</a:t>
            </a:r>
            <a:r>
              <a:rPr lang="en-US" sz="1400" dirty="0" smtClean="0"/>
              <a:t>/‌</a:t>
            </a:r>
            <a:r>
              <a:rPr lang="en-US" sz="1400" dirty="0" err="1" smtClean="0"/>
              <a:t>watch?v</a:t>
            </a:r>
            <a:r>
              <a:rPr lang="en-US" sz="1400" dirty="0" smtClean="0"/>
              <a:t>=j4JOjcDFtBE&gt;.</a:t>
            </a:r>
          </a:p>
          <a:p>
            <a:pPr>
              <a:buNone/>
            </a:pPr>
            <a:r>
              <a:rPr lang="en-US" sz="1400" dirty="0" smtClean="0"/>
              <a:t>Forrest, Jeff. “The Space Shuttle Challenger Disaster.” </a:t>
            </a:r>
            <a:r>
              <a:rPr lang="en-US" sz="1400" i="1" dirty="0" smtClean="0"/>
              <a:t>Metropolitan State College</a:t>
            </a:r>
            <a:r>
              <a:rPr lang="en-US" sz="1400" dirty="0" smtClean="0"/>
              <a:t>. </a:t>
            </a:r>
            <a:r>
              <a:rPr lang="en-US" sz="1400" dirty="0" err="1" smtClean="0"/>
              <a:t>alexander</a:t>
            </a:r>
            <a:r>
              <a:rPr lang="en-US" sz="1400" dirty="0" smtClean="0"/>
              <a:t> P. Power and Daniel Power, 2011. Web. 16 May 2011. &lt;http://</a:t>
            </a:r>
            <a:r>
              <a:rPr lang="en-US" sz="1400" dirty="0" err="1" smtClean="0"/>
              <a:t>dssresources.com</a:t>
            </a:r>
            <a:r>
              <a:rPr lang="en-US" sz="1400" dirty="0" smtClean="0"/>
              <a:t>/‌cases/‌</a:t>
            </a:r>
            <a:r>
              <a:rPr lang="en-US" sz="1400" dirty="0" err="1" smtClean="0"/>
              <a:t>spaceshuttlechallenger</a:t>
            </a:r>
            <a:r>
              <a:rPr lang="en-US" sz="1400" dirty="0" smtClean="0"/>
              <a:t>/‌</a:t>
            </a:r>
            <a:r>
              <a:rPr lang="en-US" sz="1400" dirty="0" err="1" smtClean="0"/>
              <a:t>index.html</a:t>
            </a:r>
            <a:r>
              <a:rPr lang="en-US" sz="1400" dirty="0" smtClean="0"/>
              <a:t>&gt;.</a:t>
            </a:r>
          </a:p>
          <a:p>
            <a:pPr>
              <a:buNone/>
            </a:pPr>
            <a:r>
              <a:rPr lang="en-US" sz="1400" dirty="0" smtClean="0"/>
              <a:t>“Like Reagan Before Him, Bush Mourns Shuttle Loss.”  </a:t>
            </a:r>
            <a:r>
              <a:rPr lang="en-US" sz="1400" i="1" dirty="0" smtClean="0"/>
              <a:t>Challenger and Columbia, U.S. Presidents’ Remarks</a:t>
            </a:r>
            <a:r>
              <a:rPr lang="en-US" sz="1400" dirty="0" smtClean="0"/>
              <a:t>. National Public Radio. 1 Feb. 2003. </a:t>
            </a:r>
            <a:r>
              <a:rPr lang="en-US" sz="1400" i="1" dirty="0" smtClean="0"/>
              <a:t>National Public Radio</a:t>
            </a:r>
            <a:r>
              <a:rPr lang="en-US" sz="1400" dirty="0" smtClean="0"/>
              <a:t>. Web. Transcript. 16 May 2011. &lt;http://</a:t>
            </a:r>
            <a:r>
              <a:rPr lang="en-US" sz="1400" dirty="0" err="1" smtClean="0"/>
              <a:t>www.npr.org</a:t>
            </a:r>
            <a:r>
              <a:rPr lang="en-US" sz="1400" dirty="0" smtClean="0"/>
              <a:t>/‌news/‌specials/‌shuttle/‌</a:t>
            </a:r>
            <a:r>
              <a:rPr lang="en-US" sz="1400" dirty="0" err="1" smtClean="0"/>
              <a:t>reagan_bush</a:t>
            </a:r>
            <a:r>
              <a:rPr lang="en-US" sz="1400" dirty="0" smtClean="0"/>
              <a:t>/‌</a:t>
            </a:r>
            <a:r>
              <a:rPr lang="en-US" sz="1400" dirty="0" err="1" smtClean="0"/>
              <a:t>index.html</a:t>
            </a:r>
            <a:r>
              <a:rPr lang="en-US" sz="1400" dirty="0" smtClean="0"/>
              <a:t>&gt;.</a:t>
            </a:r>
          </a:p>
          <a:p>
            <a:pPr>
              <a:buNone/>
            </a:pPr>
            <a:r>
              <a:rPr lang="en-US" sz="1400" dirty="0" smtClean="0"/>
              <a:t>“Lost: Space Shuttle Columbia.” </a:t>
            </a:r>
            <a:r>
              <a:rPr lang="en-US" sz="1400" i="1" dirty="0" smtClean="0"/>
              <a:t>Cable News Network</a:t>
            </a:r>
            <a:r>
              <a:rPr lang="en-US" sz="1400" dirty="0" smtClean="0"/>
              <a:t>. Time Warner Company, 2005. Web. 13 May 2011. &lt;http://</a:t>
            </a:r>
            <a:r>
              <a:rPr lang="en-US" sz="1400" dirty="0" err="1" smtClean="0"/>
              <a:t>www.cnn.com</a:t>
            </a:r>
            <a:r>
              <a:rPr lang="en-US" sz="1400" dirty="0" smtClean="0"/>
              <a:t>/‌SPECIALS/‌2003/‌shuttle/&gt;.</a:t>
            </a:r>
          </a:p>
          <a:p>
            <a:endParaRPr lang="en-US" sz="800" dirty="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 Continued</a:t>
            </a:r>
            <a:endParaRPr lang="en-US" dirty="0"/>
          </a:p>
        </p:txBody>
      </p:sp>
      <p:sp>
        <p:nvSpPr>
          <p:cNvPr id="3" name="Content Placeholder 2"/>
          <p:cNvSpPr>
            <a:spLocks noGrp="1"/>
          </p:cNvSpPr>
          <p:nvPr>
            <p:ph idx="1"/>
          </p:nvPr>
        </p:nvSpPr>
        <p:spPr/>
        <p:txBody>
          <a:bodyPr>
            <a:normAutofit fontScale="70000" lnSpcReduction="20000"/>
          </a:bodyPr>
          <a:lstStyle/>
          <a:p>
            <a:r>
              <a:rPr lang="en-US" dirty="0" err="1" smtClean="0"/>
              <a:t>Mirelson</a:t>
            </a:r>
            <a:r>
              <a:rPr lang="en-US" dirty="0" smtClean="0"/>
              <a:t>, Robert. “NASA Press Conference Announced.”  </a:t>
            </a:r>
            <a:r>
              <a:rPr lang="en-US" i="1" dirty="0" err="1" smtClean="0"/>
              <a:t>Nasa</a:t>
            </a:r>
            <a:r>
              <a:rPr lang="en-US" dirty="0" smtClean="0"/>
              <a:t>. </a:t>
            </a:r>
            <a:r>
              <a:rPr lang="en-US" dirty="0" err="1" smtClean="0"/>
              <a:t>N.p</a:t>
            </a:r>
            <a:r>
              <a:rPr lang="en-US" dirty="0" smtClean="0"/>
              <a:t>., 31 Mar. 2003. Web. 13 May 2011. &lt;http://</a:t>
            </a:r>
            <a:r>
              <a:rPr lang="en-US" dirty="0" err="1" smtClean="0"/>
              <a:t>history.nasa.gov</a:t>
            </a:r>
            <a:r>
              <a:rPr lang="en-US" dirty="0" smtClean="0"/>
              <a:t>/‌</a:t>
            </a:r>
            <a:r>
              <a:rPr lang="en-US" dirty="0" err="1" smtClean="0"/>
              <a:t>columbia</a:t>
            </a:r>
            <a:r>
              <a:rPr lang="en-US" dirty="0" smtClean="0"/>
              <a:t>/‌</a:t>
            </a:r>
            <a:r>
              <a:rPr lang="en-US" dirty="0" err="1" smtClean="0"/>
              <a:t>Troxell</a:t>
            </a:r>
            <a:r>
              <a:rPr lang="en-US" dirty="0" smtClean="0"/>
              <a:t>/‌Columbia%20Web%20Site/‌Documents/‌NASA/‌Press%20Releases/‌FEBRUA%7E2.TXT&gt;.</a:t>
            </a:r>
          </a:p>
          <a:p>
            <a:r>
              <a:rPr lang="en-US" dirty="0" smtClean="0"/>
              <a:t>O’Brien, Miles. “Ex-NASA Engineer: Shuttle Report Finds Safety Program Lacking.” </a:t>
            </a:r>
            <a:r>
              <a:rPr lang="en-US" i="1" dirty="0" smtClean="0"/>
              <a:t>Cable News Network</a:t>
            </a:r>
            <a:r>
              <a:rPr lang="en-US" dirty="0" smtClean="0"/>
              <a:t>. Time Warner Company, 26 Aug. 2003. Web. 13 May 2011. &lt;http://</a:t>
            </a:r>
            <a:r>
              <a:rPr lang="en-US" dirty="0" err="1" smtClean="0"/>
              <a:t>www.cnn.com</a:t>
            </a:r>
            <a:r>
              <a:rPr lang="en-US" dirty="0" smtClean="0"/>
              <a:t>/‌2003/‌TECH/‌space/‌08/‌26/‌</a:t>
            </a:r>
            <a:r>
              <a:rPr lang="en-US" dirty="0" err="1" smtClean="0"/>
              <a:t>cnna.colu.avera</a:t>
            </a:r>
            <a:r>
              <a:rPr lang="en-US" dirty="0" smtClean="0"/>
              <a:t>/‌</a:t>
            </a:r>
            <a:r>
              <a:rPr lang="en-US" dirty="0" err="1" smtClean="0"/>
              <a:t>index.html</a:t>
            </a:r>
            <a:r>
              <a:rPr lang="en-US" dirty="0" smtClean="0"/>
              <a:t>&gt;.</a:t>
            </a:r>
          </a:p>
          <a:p>
            <a:r>
              <a:rPr lang="en-US" dirty="0" smtClean="0"/>
              <a:t>“Officials: No Evidence of Terrorism.” </a:t>
            </a:r>
            <a:r>
              <a:rPr lang="en-US" i="1" dirty="0" smtClean="0"/>
              <a:t>Cable News Network</a:t>
            </a:r>
            <a:r>
              <a:rPr lang="en-US" dirty="0" smtClean="0"/>
              <a:t>. Time Warner Company, 2005. Web. 13 May 2011. &lt;http://</a:t>
            </a:r>
            <a:r>
              <a:rPr lang="en-US" dirty="0" err="1" smtClean="0"/>
              <a:t>www.cnn.com</a:t>
            </a:r>
            <a:r>
              <a:rPr lang="en-US" dirty="0" smtClean="0"/>
              <a:t>/‌2003/‌US/‌02/‌01/‌</a:t>
            </a:r>
            <a:r>
              <a:rPr lang="en-US" dirty="0" err="1" smtClean="0"/>
              <a:t>security.shuttle</a:t>
            </a:r>
            <a:r>
              <a:rPr lang="en-US" dirty="0" smtClean="0"/>
              <a:t>/‌</a:t>
            </a:r>
            <a:r>
              <a:rPr lang="en-US" dirty="0" err="1" smtClean="0"/>
              <a:t>index.html</a:t>
            </a:r>
            <a:r>
              <a:rPr lang="en-US" dirty="0" smtClean="0"/>
              <a:t>&gt;.</a:t>
            </a:r>
          </a:p>
          <a:p>
            <a:r>
              <a:rPr lang="en-US" i="1" dirty="0" smtClean="0"/>
              <a:t>Space Shuttle Columbia Disaster</a:t>
            </a:r>
            <a:r>
              <a:rPr lang="en-US" dirty="0" smtClean="0"/>
              <a:t>. </a:t>
            </a:r>
            <a:r>
              <a:rPr lang="en-US" i="1" dirty="0" err="1" smtClean="0"/>
              <a:t>BBC.com</a:t>
            </a:r>
            <a:r>
              <a:rPr lang="en-US" dirty="0" smtClean="0"/>
              <a:t>. </a:t>
            </a:r>
            <a:r>
              <a:rPr lang="en-US" dirty="0" err="1" smtClean="0"/>
              <a:t>N.p</a:t>
            </a:r>
            <a:r>
              <a:rPr lang="en-US" dirty="0" smtClean="0"/>
              <a:t>., </a:t>
            </a:r>
            <a:r>
              <a:rPr lang="en-US" dirty="0" err="1" smtClean="0"/>
              <a:t>n.d</a:t>
            </a:r>
            <a:r>
              <a:rPr lang="en-US" dirty="0" smtClean="0"/>
              <a:t>. Web. 16 May 2011. &lt;http://</a:t>
            </a:r>
            <a:r>
              <a:rPr lang="en-US" dirty="0" err="1" smtClean="0"/>
              <a:t>www.youtube.com</a:t>
            </a:r>
            <a:r>
              <a:rPr lang="en-US" dirty="0" smtClean="0"/>
              <a:t>/‌</a:t>
            </a:r>
            <a:r>
              <a:rPr lang="en-US" dirty="0" err="1" smtClean="0"/>
              <a:t>watch?v</a:t>
            </a:r>
            <a:r>
              <a:rPr lang="en-US" dirty="0" smtClean="0"/>
              <a:t>=6R4ctaCBapM&gt;.</a:t>
            </a:r>
          </a:p>
          <a:p>
            <a:r>
              <a:rPr lang="en-US" dirty="0" err="1" smtClean="0"/>
              <a:t>Stenger</a:t>
            </a:r>
            <a:r>
              <a:rPr lang="en-US" dirty="0" smtClean="0"/>
              <a:t>, Robert. “Is the Shuttle Worth It?” </a:t>
            </a:r>
            <a:r>
              <a:rPr lang="en-US" i="1" dirty="0" smtClean="0"/>
              <a:t>Cable News Network</a:t>
            </a:r>
            <a:r>
              <a:rPr lang="en-US" dirty="0" smtClean="0"/>
              <a:t>. Time Warner, 5 Feb. 2003. Web. 16 May 2011. &lt;http://</a:t>
            </a:r>
            <a:r>
              <a:rPr lang="en-US" dirty="0" err="1" smtClean="0"/>
              <a:t>www.cnn.com</a:t>
            </a:r>
            <a:r>
              <a:rPr lang="en-US" dirty="0" smtClean="0"/>
              <a:t>/‌2003/‌TECH/‌space/‌02/‌05/‌</a:t>
            </a:r>
            <a:r>
              <a:rPr lang="en-US" dirty="0" err="1" smtClean="0"/>
              <a:t>sprj.colu.shuttle.future</a:t>
            </a:r>
            <a:r>
              <a:rPr lang="en-US" dirty="0" smtClean="0"/>
              <a:t>/‌</a:t>
            </a:r>
            <a:r>
              <a:rPr lang="en-US" dirty="0" err="1" smtClean="0"/>
              <a:t>index.html</a:t>
            </a:r>
            <a:r>
              <a:rPr lang="en-US" dirty="0" smtClean="0"/>
              <a:t>&gt;.</a:t>
            </a:r>
          </a:p>
          <a:p>
            <a:r>
              <a:rPr lang="en-US" dirty="0" smtClean="0"/>
              <a:t>*</a:t>
            </a:r>
            <a:r>
              <a:rPr lang="en-US" smtClean="0"/>
              <a:t>*Pictures </a:t>
            </a:r>
            <a:r>
              <a:rPr lang="en-US" dirty="0" smtClean="0"/>
              <a:t>from Google Images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Crew Members</a:t>
            </a:r>
            <a:endParaRPr lang="en-US" dirty="0"/>
          </a:p>
        </p:txBody>
      </p:sp>
      <p:sp>
        <p:nvSpPr>
          <p:cNvPr id="3" name="Content Placeholder 2"/>
          <p:cNvSpPr>
            <a:spLocks noGrp="1"/>
          </p:cNvSpPr>
          <p:nvPr>
            <p:ph idx="1"/>
          </p:nvPr>
        </p:nvSpPr>
        <p:spPr/>
        <p:txBody>
          <a:bodyPr/>
          <a:lstStyle/>
          <a:p>
            <a:r>
              <a:rPr lang="en-US" dirty="0" err="1" smtClean="0"/>
              <a:t>Kalpana</a:t>
            </a:r>
            <a:r>
              <a:rPr lang="en-US" dirty="0" smtClean="0"/>
              <a:t> </a:t>
            </a:r>
            <a:r>
              <a:rPr lang="en-US" dirty="0" err="1" smtClean="0"/>
              <a:t>Chawla</a:t>
            </a:r>
            <a:r>
              <a:rPr lang="en-US" dirty="0" smtClean="0"/>
              <a:t> was the first Indian woman to go to space, and the second Indian person.</a:t>
            </a:r>
          </a:p>
          <a:p>
            <a:r>
              <a:rPr lang="en-US" dirty="0" err="1" smtClean="0"/>
              <a:t>Ilan</a:t>
            </a:r>
            <a:r>
              <a:rPr lang="en-US" dirty="0" smtClean="0"/>
              <a:t> Ramon was the first Israeli to go to space</a:t>
            </a:r>
            <a:endParaRPr lang="en-US" dirty="0"/>
          </a:p>
        </p:txBody>
      </p:sp>
      <p:pic>
        <p:nvPicPr>
          <p:cNvPr id="4" name="Picture 3" descr="kalpana_chawla__nasa_photo_portrait_in_orange_suit.jpg"/>
          <p:cNvPicPr>
            <a:picLocks noChangeAspect="1"/>
          </p:cNvPicPr>
          <p:nvPr/>
        </p:nvPicPr>
        <p:blipFill>
          <a:blip r:embed="rId2"/>
          <a:stretch>
            <a:fillRect/>
          </a:stretch>
        </p:blipFill>
        <p:spPr>
          <a:xfrm>
            <a:off x="6275251" y="3272064"/>
            <a:ext cx="2868749" cy="3585936"/>
          </a:xfrm>
          <a:prstGeom prst="rect">
            <a:avLst/>
          </a:prstGeom>
        </p:spPr>
      </p:pic>
      <p:pic>
        <p:nvPicPr>
          <p:cNvPr id="5" name="Picture 4" descr="Ilan-Ramon.jpg"/>
          <p:cNvPicPr>
            <a:picLocks noChangeAspect="1"/>
          </p:cNvPicPr>
          <p:nvPr/>
        </p:nvPicPr>
        <p:blipFill>
          <a:blip r:embed="rId3"/>
          <a:stretch>
            <a:fillRect/>
          </a:stretch>
        </p:blipFill>
        <p:spPr>
          <a:xfrm>
            <a:off x="0" y="3556000"/>
            <a:ext cx="3810000" cy="3302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Happened</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On February 1, 2003, and 9 a.m., Space Shuttle Columbia disintegrated and exploded on its re-enter into Earth’s atmosphere.</a:t>
            </a:r>
          </a:p>
          <a:p>
            <a:endParaRPr lang="en-US" dirty="0"/>
          </a:p>
        </p:txBody>
      </p:sp>
      <p:pic>
        <p:nvPicPr>
          <p:cNvPr id="4" name="Picture 3" descr="2003_space_shuttle_columbia_disaster.jpg"/>
          <p:cNvPicPr>
            <a:picLocks noChangeAspect="1"/>
          </p:cNvPicPr>
          <p:nvPr/>
        </p:nvPicPr>
        <p:blipFill>
          <a:blip r:embed="rId2"/>
          <a:stretch>
            <a:fillRect/>
          </a:stretch>
        </p:blipFill>
        <p:spPr>
          <a:xfrm>
            <a:off x="1664394" y="1600200"/>
            <a:ext cx="5936541" cy="321114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Technically Happened</a:t>
            </a:r>
            <a:endParaRPr lang="en-US" dirty="0"/>
          </a:p>
        </p:txBody>
      </p:sp>
      <p:sp>
        <p:nvSpPr>
          <p:cNvPr id="3" name="Content Placeholder 2"/>
          <p:cNvSpPr>
            <a:spLocks noGrp="1"/>
          </p:cNvSpPr>
          <p:nvPr>
            <p:ph idx="1"/>
          </p:nvPr>
        </p:nvSpPr>
        <p:spPr/>
        <p:txBody>
          <a:bodyPr/>
          <a:lstStyle/>
          <a:p>
            <a:r>
              <a:rPr lang="en-US" dirty="0" smtClean="0"/>
              <a:t>When the ship launched, a small piece of foam broke away from insulation and blocked the “thermal protection system”, the system that prevents the ship from overheating when re-entering Earth’s atmosphere. The actual disaster occurred as the ship broke apart, due to internal heating. </a:t>
            </a:r>
            <a:endParaRPr lang="en-US" dirty="0"/>
          </a:p>
        </p:txBody>
      </p:sp>
      <p:pic>
        <p:nvPicPr>
          <p:cNvPr id="5" name="Picture 4" descr="columbia.jpg"/>
          <p:cNvPicPr>
            <a:picLocks noChangeAspect="1"/>
          </p:cNvPicPr>
          <p:nvPr/>
        </p:nvPicPr>
        <p:blipFill>
          <a:blip r:embed="rId2"/>
          <a:stretch>
            <a:fillRect/>
          </a:stretch>
        </p:blipFill>
        <p:spPr>
          <a:xfrm>
            <a:off x="3505573" y="3658924"/>
            <a:ext cx="4632363" cy="258051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lumbia crash.m4v">
            <a:hlinkClick r:id="" action="ppaction://media"/>
          </p:cNvPr>
          <p:cNvPicPr/>
          <p:nvPr>
            <p:ph idx="1"/>
            <a:videoFile r:link="rId1"/>
          </p:nvPr>
        </p:nvPicPr>
        <p:blipFill>
          <a:blip r:embed="rId3"/>
          <a:stretch>
            <a:fillRect/>
          </a:stretch>
        </p:blipFill>
        <p:spPr>
          <a:xfrm>
            <a:off x="1510506" y="2192337"/>
            <a:ext cx="6096000" cy="3454400"/>
          </a:xfrm>
        </p:spPr>
      </p:pic>
      <p:sp>
        <p:nvSpPr>
          <p:cNvPr id="5" name="TextBox 4"/>
          <p:cNvSpPr txBox="1"/>
          <p:nvPr/>
        </p:nvSpPr>
        <p:spPr>
          <a:xfrm>
            <a:off x="4614478" y="6046310"/>
            <a:ext cx="2916333" cy="369332"/>
          </a:xfrm>
          <a:prstGeom prst="rect">
            <a:avLst/>
          </a:prstGeom>
          <a:noFill/>
        </p:spPr>
        <p:txBody>
          <a:bodyPr wrap="none" rtlCol="0">
            <a:spAutoFit/>
          </a:bodyPr>
          <a:lstStyle/>
          <a:p>
            <a:r>
              <a:rPr lang="en-US" dirty="0" smtClean="0"/>
              <a:t>Source: National Geographic</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Interestingly Enough…</a:t>
            </a:r>
            <a:endParaRPr lang="en-US" dirty="0"/>
          </a:p>
        </p:txBody>
      </p:sp>
      <p:sp>
        <p:nvSpPr>
          <p:cNvPr id="3" name="Content Placeholder 2"/>
          <p:cNvSpPr>
            <a:spLocks noGrp="1"/>
          </p:cNvSpPr>
          <p:nvPr>
            <p:ph idx="1"/>
          </p:nvPr>
        </p:nvSpPr>
        <p:spPr/>
        <p:txBody>
          <a:bodyPr/>
          <a:lstStyle/>
          <a:p>
            <a:r>
              <a:rPr lang="en-US" dirty="0" smtClean="0"/>
              <a:t>NASA engineers are required to check the engine and compartments of the plane before launch</a:t>
            </a:r>
          </a:p>
          <a:p>
            <a:r>
              <a:rPr lang="en-US" dirty="0" smtClean="0"/>
              <a:t>During checking, engineers noticed that tiles, foam, and other debris had the possibility of breaking off</a:t>
            </a:r>
          </a:p>
          <a:p>
            <a:r>
              <a:rPr lang="en-US" dirty="0" smtClean="0"/>
              <a:t>During Columbia’s journey, NASA supervisors reasoned that there would be little to do if any emergency occurred.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Mission Control Center</a:t>
            </a:r>
            <a:endParaRPr lang="en-US" dirty="0"/>
          </a:p>
        </p:txBody>
      </p:sp>
      <p:sp>
        <p:nvSpPr>
          <p:cNvPr id="3" name="Content Placeholder 2"/>
          <p:cNvSpPr>
            <a:spLocks noGrp="1"/>
          </p:cNvSpPr>
          <p:nvPr>
            <p:ph idx="1"/>
          </p:nvPr>
        </p:nvSpPr>
        <p:spPr/>
        <p:txBody>
          <a:bodyPr/>
          <a:lstStyle/>
          <a:p>
            <a:r>
              <a:rPr lang="en-US" dirty="0" smtClean="0"/>
              <a:t>At 9 in the morning, Columbia lost connection with the Mission Control Center, a few minutes before its crash</a:t>
            </a:r>
          </a:p>
          <a:p>
            <a:r>
              <a:rPr lang="en-US" dirty="0" smtClean="0"/>
              <a:t>After realizing that they lost the shuttle, flight directors and members of the Control Center immediately started securing information related to the landing.</a:t>
            </a:r>
          </a:p>
          <a:p>
            <a:pPr>
              <a:buNone/>
            </a:pPr>
            <a:endParaRPr lang="en-US" dirty="0"/>
          </a:p>
        </p:txBody>
      </p:sp>
      <p:pic>
        <p:nvPicPr>
          <p:cNvPr id="4" name="Picture 3" descr="Leroy Cain reacts_thumb.jpg"/>
          <p:cNvPicPr>
            <a:picLocks noChangeAspect="1"/>
          </p:cNvPicPr>
          <p:nvPr/>
        </p:nvPicPr>
        <p:blipFill>
          <a:blip r:embed="rId2"/>
          <a:stretch>
            <a:fillRect/>
          </a:stretch>
        </p:blipFill>
        <p:spPr>
          <a:xfrm>
            <a:off x="1169889" y="3856129"/>
            <a:ext cx="3176307" cy="2383306"/>
          </a:xfrm>
          <a:prstGeom prst="rect">
            <a:avLst/>
          </a:prstGeom>
        </p:spPr>
      </p:pic>
      <p:sp>
        <p:nvSpPr>
          <p:cNvPr id="6" name="TextBox 5"/>
          <p:cNvSpPr txBox="1"/>
          <p:nvPr/>
        </p:nvSpPr>
        <p:spPr>
          <a:xfrm>
            <a:off x="4346196" y="6010533"/>
            <a:ext cx="4867363" cy="369332"/>
          </a:xfrm>
          <a:prstGeom prst="rect">
            <a:avLst/>
          </a:prstGeom>
          <a:noFill/>
        </p:spPr>
        <p:txBody>
          <a:bodyPr wrap="none" rtlCol="0">
            <a:spAutoFit/>
          </a:bodyPr>
          <a:lstStyle/>
          <a:p>
            <a:r>
              <a:rPr lang="en-US" dirty="0" smtClean="0"/>
              <a:t>Flight Director </a:t>
            </a:r>
            <a:r>
              <a:rPr lang="en-US" dirty="0" err="1" smtClean="0"/>
              <a:t>LeRoy</a:t>
            </a:r>
            <a:r>
              <a:rPr lang="en-US" dirty="0" smtClean="0"/>
              <a:t> Cain, Johnson Space Center</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hibit">
  <a:themeElements>
    <a:clrScheme name="Exhibit">
      <a:dk1>
        <a:sysClr val="windowText" lastClr="000000"/>
      </a:dk1>
      <a:lt1>
        <a:sysClr val="window" lastClr="FFFFFF"/>
      </a:lt1>
      <a:dk2>
        <a:srgbClr val="1C3264"/>
      </a:dk2>
      <a:lt2>
        <a:srgbClr val="CCCCCC"/>
      </a:lt2>
      <a:accent1>
        <a:srgbClr val="3399FF"/>
      </a:accent1>
      <a:accent2>
        <a:srgbClr val="69FFFF"/>
      </a:accent2>
      <a:accent3>
        <a:srgbClr val="CCFF33"/>
      </a:accent3>
      <a:accent4>
        <a:srgbClr val="3333FF"/>
      </a:accent4>
      <a:accent5>
        <a:srgbClr val="9933FF"/>
      </a:accent5>
      <a:accent6>
        <a:srgbClr val="FF33FF"/>
      </a:accent6>
      <a:hlink>
        <a:srgbClr val="6699FF"/>
      </a:hlink>
      <a:folHlink>
        <a:srgbClr val="9999CC"/>
      </a:folHlink>
    </a:clrScheme>
    <a:fontScheme name="Exhibit">
      <a:majorFont>
        <a:latin typeface="Corbel"/>
        <a:ea typeface=""/>
        <a:cs typeface=""/>
        <a:font script="Jpan" typeface="ＭＳ Ｐゴシック"/>
      </a:majorFont>
      <a:minorFont>
        <a:latin typeface="Corbel"/>
        <a:ea typeface=""/>
        <a:cs typeface=""/>
        <a:font script="Jpan" typeface="ＭＳ Ｐゴシック"/>
      </a:minorFont>
    </a:fontScheme>
    <a:fmtScheme name="Exhibit">
      <a:fillStyleLst>
        <a:solidFill>
          <a:schemeClr val="phClr"/>
        </a:solidFill>
        <a:gradFill rotWithShape="1">
          <a:gsLst>
            <a:gs pos="0">
              <a:schemeClr val="phClr">
                <a:tint val="100000"/>
                <a:shade val="50000"/>
                <a:satMod val="110000"/>
                <a:lumMod val="70000"/>
              </a:schemeClr>
            </a:gs>
            <a:gs pos="50000">
              <a:schemeClr val="phClr">
                <a:tint val="80000"/>
                <a:satMod val="135000"/>
              </a:schemeClr>
            </a:gs>
            <a:gs pos="100000">
              <a:schemeClr val="phClr">
                <a:tint val="30000"/>
                <a:satMod val="150000"/>
              </a:schemeClr>
            </a:gs>
          </a:gsLst>
          <a:lin ang="16200000" scaled="1"/>
        </a:gradFill>
        <a:gradFill rotWithShape="1">
          <a:gsLst>
            <a:gs pos="0">
              <a:schemeClr val="phClr">
                <a:shade val="50000"/>
                <a:satMod val="110000"/>
                <a:lumMod val="70000"/>
              </a:schemeClr>
            </a:gs>
            <a:gs pos="65000">
              <a:schemeClr val="phClr">
                <a:shade val="90000"/>
                <a:satMod val="200000"/>
                <a:lumMod val="110000"/>
              </a:schemeClr>
            </a:gs>
            <a:gs pos="100000">
              <a:schemeClr val="phClr">
                <a:tint val="90000"/>
                <a:shade val="100000"/>
                <a:satMod val="250000"/>
                <a:lumMod val="150000"/>
              </a:schemeClr>
            </a:gs>
          </a:gsLst>
          <a:lin ang="16200000" scaled="1"/>
        </a:gradFill>
      </a:fillStyleLst>
      <a:lnStyleLst>
        <a:ln w="31750" cap="flat" cmpd="sng" algn="ctr">
          <a:solidFill>
            <a:schemeClr val="phClr">
              <a:satMod val="105000"/>
            </a:schemeClr>
          </a:solidFill>
          <a:prstDash val="solid"/>
        </a:ln>
        <a:ln w="50800" cap="flat" cmpd="sng" algn="ctr">
          <a:solidFill>
            <a:schemeClr val="phClr">
              <a:alpha val="95000"/>
            </a:schemeClr>
          </a:solidFill>
          <a:prstDash val="solid"/>
        </a:ln>
        <a:ln w="50800" cap="flat" cmpd="sng" algn="ctr">
          <a:solidFill>
            <a:schemeClr val="phClr">
              <a:alpha val="90000"/>
            </a:schemeClr>
          </a:solidFill>
          <a:prstDash val="solid"/>
        </a:ln>
      </a:lnStyleLst>
      <a:effectStyleLst>
        <a:effectStyle>
          <a:effectLst/>
        </a:effectStyle>
        <a:effectStyle>
          <a:effectLst>
            <a:reflection blurRad="12700" stA="25000" endPos="15000" dist="50800" dir="5400000" sy="-100000" rotWithShape="0"/>
          </a:effectLst>
        </a:effectStyle>
        <a:effectStyle>
          <a:effectLst>
            <a:innerShdw blurRad="76200" dist="25400" dir="5400000">
              <a:srgbClr val="FFFFFF">
                <a:alpha val="50000"/>
              </a:srgbClr>
            </a:innerShdw>
            <a:outerShdw blurRad="254000" dist="254000" dir="5400000" sx="90000" sy="-30000" rotWithShape="0">
              <a:srgbClr val="000000">
                <a:alpha val="25000"/>
              </a:srgbClr>
            </a:outerShdw>
          </a:effectLst>
          <a:scene3d>
            <a:camera prst="orthographicFront">
              <a:rot lat="0" lon="0" rev="0"/>
            </a:camera>
            <a:lightRig rig="twoPt" dir="t">
              <a:rot lat="0" lon="0" rev="54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70000"/>
                <a:satMod val="120000"/>
                <a:lumMod val="30000"/>
              </a:schemeClr>
              <a:schemeClr val="phClr">
                <a:tint val="70000"/>
                <a:satMod val="500000"/>
                <a:lumMod val="5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Exhibit.thmx</Template>
  <TotalTime>412</TotalTime>
  <Words>2018</Words>
  <Application>Microsoft Macintosh PowerPoint</Application>
  <PresentationFormat>On-screen Show (4:3)</PresentationFormat>
  <Paragraphs>127</Paragraphs>
  <Slides>37</Slides>
  <Notes>0</Notes>
  <HiddenSlides>0</HiddenSlides>
  <MMClips>3</MMClips>
  <ScaleCrop>false</ScaleCrop>
  <HeadingPairs>
    <vt:vector size="4" baseType="variant">
      <vt:variant>
        <vt:lpstr>Design Template</vt:lpstr>
      </vt:variant>
      <vt:variant>
        <vt:i4>1</vt:i4>
      </vt:variant>
      <vt:variant>
        <vt:lpstr>Slide Titles</vt:lpstr>
      </vt:variant>
      <vt:variant>
        <vt:i4>37</vt:i4>
      </vt:variant>
    </vt:vector>
  </HeadingPairs>
  <TitlesOfParts>
    <vt:vector size="38" baseType="lpstr">
      <vt:lpstr>Exhibit</vt:lpstr>
      <vt:lpstr>Columbia Space Disaster</vt:lpstr>
      <vt:lpstr>Columbia’s Long History</vt:lpstr>
      <vt:lpstr>STS-107</vt:lpstr>
      <vt:lpstr>Historical Crew Members</vt:lpstr>
      <vt:lpstr>What Happened</vt:lpstr>
      <vt:lpstr>What Technically Happened</vt:lpstr>
      <vt:lpstr>Slide 7</vt:lpstr>
      <vt:lpstr>Interestingly Enough…</vt:lpstr>
      <vt:lpstr>Mission Control Center</vt:lpstr>
      <vt:lpstr>Thesis:</vt:lpstr>
      <vt:lpstr>The Aftermath</vt:lpstr>
      <vt:lpstr>Slide 12</vt:lpstr>
      <vt:lpstr>Impact on NASA</vt:lpstr>
      <vt:lpstr>Impact on NASA Communications</vt:lpstr>
      <vt:lpstr>Physical Changes</vt:lpstr>
      <vt:lpstr>President Bush</vt:lpstr>
      <vt:lpstr>Blast from the Past</vt:lpstr>
      <vt:lpstr>Challenger Disaster </vt:lpstr>
      <vt:lpstr>Similarities </vt:lpstr>
      <vt:lpstr>Similarities</vt:lpstr>
      <vt:lpstr>Similarities</vt:lpstr>
      <vt:lpstr>How USA adapted from Challenger</vt:lpstr>
      <vt:lpstr>Changes in Thinking</vt:lpstr>
      <vt:lpstr>Terrorist Accusations</vt:lpstr>
      <vt:lpstr>Conclusion</vt:lpstr>
      <vt:lpstr>Question #1 (Critical Thinking)</vt:lpstr>
      <vt:lpstr>Answer #1</vt:lpstr>
      <vt:lpstr>Question #2 (Factual)</vt:lpstr>
      <vt:lpstr>Answer #2</vt:lpstr>
      <vt:lpstr>Question #3 (Critical Thinking)</vt:lpstr>
      <vt:lpstr>Answer #3</vt:lpstr>
      <vt:lpstr>Question #4 (Factual)</vt:lpstr>
      <vt:lpstr>Answer #4</vt:lpstr>
      <vt:lpstr>Sources</vt:lpstr>
      <vt:lpstr>Videos/Audio</vt:lpstr>
      <vt:lpstr>Works Cited</vt:lpstr>
      <vt:lpstr>Works Cited Continued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Columbia Space Disaster</dc:title>
  <dc:creator>Nagapranati Nanduri</dc:creator>
  <cp:lastModifiedBy>Nagapranati Nanduri</cp:lastModifiedBy>
  <cp:revision>91</cp:revision>
  <dcterms:created xsi:type="dcterms:W3CDTF">2011-05-21T18:56:35Z</dcterms:created>
  <dcterms:modified xsi:type="dcterms:W3CDTF">2011-05-21T18:58:50Z</dcterms:modified>
</cp:coreProperties>
</file>